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96" r:id="rId5"/>
    <p:sldId id="291" r:id="rId6"/>
    <p:sldId id="293" r:id="rId7"/>
    <p:sldId id="268" r:id="rId8"/>
    <p:sldId id="266" r:id="rId9"/>
    <p:sldId id="273" r:id="rId10"/>
    <p:sldId id="274" r:id="rId11"/>
    <p:sldId id="275" r:id="rId12"/>
    <p:sldId id="276" r:id="rId13"/>
    <p:sldId id="279" r:id="rId14"/>
    <p:sldId id="277" r:id="rId15"/>
    <p:sldId id="278" r:id="rId16"/>
    <p:sldId id="280" r:id="rId17"/>
    <p:sldId id="281" r:id="rId18"/>
    <p:sldId id="292" r:id="rId19"/>
    <p:sldId id="282" r:id="rId20"/>
    <p:sldId id="298" r:id="rId21"/>
    <p:sldId id="283" r:id="rId22"/>
    <p:sldId id="284" r:id="rId23"/>
    <p:sldId id="287" r:id="rId24"/>
    <p:sldId id="294" r:id="rId25"/>
    <p:sldId id="288" r:id="rId26"/>
    <p:sldId id="297" r:id="rId27"/>
    <p:sldId id="289" r:id="rId28"/>
    <p:sldId id="271" r:id="rId29"/>
    <p:sldId id="290" r:id="rId30"/>
    <p:sldId id="259"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kaj Sharele" initials="PS" lastIdx="1" clrIdx="0">
    <p:extLst>
      <p:ext uri="{19B8F6BF-5375-455C-9EA6-DF929625EA0E}">
        <p15:presenceInfo xmlns="" xmlns:p15="http://schemas.microsoft.com/office/powerpoint/2012/main" userId="Pankaj Sharel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8" autoAdjust="0"/>
    <p:restoredTop sz="94660"/>
  </p:normalViewPr>
  <p:slideViewPr>
    <p:cSldViewPr snapToGrid="0">
      <p:cViewPr varScale="1">
        <p:scale>
          <a:sx n="84" d="100"/>
          <a:sy n="84" d="100"/>
        </p:scale>
        <p:origin x="-114" y="-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7D172E-141D-4D63-AE99-4B2F99A71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78AF226-0977-4849-BEBE-5B583421E3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5D172E60-F24E-4BFA-97E0-697E8FDA8F0A}"/>
              </a:ext>
            </a:extLst>
          </p:cNvPr>
          <p:cNvSpPr>
            <a:spLocks noGrp="1"/>
          </p:cNvSpPr>
          <p:nvPr>
            <p:ph type="dt" sz="half" idx="10"/>
          </p:nvPr>
        </p:nvSpPr>
        <p:spPr/>
        <p:txBody>
          <a:bodyPr/>
          <a:lstStyle/>
          <a:p>
            <a:fld id="{6B9F52DD-392D-4D6C-B316-F38CE10DF63C}" type="datetimeFigureOut">
              <a:rPr lang="en-IN" smtClean="0"/>
              <a:pPr/>
              <a:t>08-07-2019</a:t>
            </a:fld>
            <a:endParaRPr lang="en-IN"/>
          </a:p>
        </p:txBody>
      </p:sp>
      <p:sp>
        <p:nvSpPr>
          <p:cNvPr id="5" name="Footer Placeholder 4">
            <a:extLst>
              <a:ext uri="{FF2B5EF4-FFF2-40B4-BE49-F238E27FC236}">
                <a16:creationId xmlns:a16="http://schemas.microsoft.com/office/drawing/2014/main" xmlns="" id="{DE5AED3F-7486-45C2-82CD-51653FFA9C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90B0E1B-017D-4462-B723-C5FB37E80F06}"/>
              </a:ext>
            </a:extLst>
          </p:cNvPr>
          <p:cNvSpPr>
            <a:spLocks noGrp="1"/>
          </p:cNvSpPr>
          <p:nvPr>
            <p:ph type="sldNum" sz="quarter" idx="12"/>
          </p:nvPr>
        </p:nvSpPr>
        <p:spPr/>
        <p:txBody>
          <a:body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11165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71F751-081B-4137-846A-E43182BCDC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69E9A11-A468-431D-8095-6B5E44E79B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56F1059-7930-450C-AFC3-47D0004F2FD9}"/>
              </a:ext>
            </a:extLst>
          </p:cNvPr>
          <p:cNvSpPr>
            <a:spLocks noGrp="1"/>
          </p:cNvSpPr>
          <p:nvPr>
            <p:ph type="dt" sz="half" idx="10"/>
          </p:nvPr>
        </p:nvSpPr>
        <p:spPr/>
        <p:txBody>
          <a:bodyPr/>
          <a:lstStyle/>
          <a:p>
            <a:fld id="{6B9F52DD-392D-4D6C-B316-F38CE10DF63C}" type="datetimeFigureOut">
              <a:rPr lang="en-IN" smtClean="0"/>
              <a:pPr/>
              <a:t>08-07-2019</a:t>
            </a:fld>
            <a:endParaRPr lang="en-IN"/>
          </a:p>
        </p:txBody>
      </p:sp>
      <p:sp>
        <p:nvSpPr>
          <p:cNvPr id="5" name="Footer Placeholder 4">
            <a:extLst>
              <a:ext uri="{FF2B5EF4-FFF2-40B4-BE49-F238E27FC236}">
                <a16:creationId xmlns:a16="http://schemas.microsoft.com/office/drawing/2014/main" xmlns="" id="{2861CC30-8EE4-4DD6-8AE8-E1F795605D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0BB32E3-E32C-48E9-A808-5FAE96072CAB}"/>
              </a:ext>
            </a:extLst>
          </p:cNvPr>
          <p:cNvSpPr>
            <a:spLocks noGrp="1"/>
          </p:cNvSpPr>
          <p:nvPr>
            <p:ph type="sldNum" sz="quarter" idx="12"/>
          </p:nvPr>
        </p:nvSpPr>
        <p:spPr/>
        <p:txBody>
          <a:body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1853859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94740A1-1F03-45A6-A7C7-B56D2F135A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5D7AFA6D-3636-4CD7-9A7F-75AF7A9990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5BD2FBC-0BBA-4918-B410-BC6082BC28AE}"/>
              </a:ext>
            </a:extLst>
          </p:cNvPr>
          <p:cNvSpPr>
            <a:spLocks noGrp="1"/>
          </p:cNvSpPr>
          <p:nvPr>
            <p:ph type="dt" sz="half" idx="10"/>
          </p:nvPr>
        </p:nvSpPr>
        <p:spPr/>
        <p:txBody>
          <a:bodyPr/>
          <a:lstStyle/>
          <a:p>
            <a:fld id="{6B9F52DD-392D-4D6C-B316-F38CE10DF63C}" type="datetimeFigureOut">
              <a:rPr lang="en-IN" smtClean="0"/>
              <a:pPr/>
              <a:t>08-07-2019</a:t>
            </a:fld>
            <a:endParaRPr lang="en-IN"/>
          </a:p>
        </p:txBody>
      </p:sp>
      <p:sp>
        <p:nvSpPr>
          <p:cNvPr id="5" name="Footer Placeholder 4">
            <a:extLst>
              <a:ext uri="{FF2B5EF4-FFF2-40B4-BE49-F238E27FC236}">
                <a16:creationId xmlns:a16="http://schemas.microsoft.com/office/drawing/2014/main" xmlns="" id="{6DAF210C-2E16-4685-A70B-993E303E5B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7BC2126-E2AB-4E4A-B62E-FCFAB8815113}"/>
              </a:ext>
            </a:extLst>
          </p:cNvPr>
          <p:cNvSpPr>
            <a:spLocks noGrp="1"/>
          </p:cNvSpPr>
          <p:nvPr>
            <p:ph type="sldNum" sz="quarter" idx="12"/>
          </p:nvPr>
        </p:nvSpPr>
        <p:spPr/>
        <p:txBody>
          <a:body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3979284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C51C0-D836-4D9B-940E-470F0832A5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E14293A-77CE-498C-B8CA-8BEE46ADD1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8C05F5D-92F6-4226-863D-8E09FE99C4F0}"/>
              </a:ext>
            </a:extLst>
          </p:cNvPr>
          <p:cNvSpPr>
            <a:spLocks noGrp="1"/>
          </p:cNvSpPr>
          <p:nvPr>
            <p:ph type="dt" sz="half" idx="10"/>
          </p:nvPr>
        </p:nvSpPr>
        <p:spPr/>
        <p:txBody>
          <a:bodyPr/>
          <a:lstStyle/>
          <a:p>
            <a:fld id="{6B9F52DD-392D-4D6C-B316-F38CE10DF63C}" type="datetimeFigureOut">
              <a:rPr lang="en-IN" smtClean="0"/>
              <a:pPr/>
              <a:t>08-07-2019</a:t>
            </a:fld>
            <a:endParaRPr lang="en-IN"/>
          </a:p>
        </p:txBody>
      </p:sp>
      <p:sp>
        <p:nvSpPr>
          <p:cNvPr id="5" name="Footer Placeholder 4">
            <a:extLst>
              <a:ext uri="{FF2B5EF4-FFF2-40B4-BE49-F238E27FC236}">
                <a16:creationId xmlns:a16="http://schemas.microsoft.com/office/drawing/2014/main" xmlns="" id="{1DD419B7-FD27-4951-973E-E461EB3CFD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9D7741F-C2A3-4984-9F3E-0E8C378CE793}"/>
              </a:ext>
            </a:extLst>
          </p:cNvPr>
          <p:cNvSpPr>
            <a:spLocks noGrp="1"/>
          </p:cNvSpPr>
          <p:nvPr>
            <p:ph type="sldNum" sz="quarter" idx="12"/>
          </p:nvPr>
        </p:nvSpPr>
        <p:spPr/>
        <p:txBody>
          <a:body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81577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221D2A-AD5A-4E17-906A-9471E03A8D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9101538-FB5B-40B2-ACA8-5841705941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6D2EF3CB-58F0-4D4A-95AE-1EDA5E863B2F}"/>
              </a:ext>
            </a:extLst>
          </p:cNvPr>
          <p:cNvSpPr>
            <a:spLocks noGrp="1"/>
          </p:cNvSpPr>
          <p:nvPr>
            <p:ph type="dt" sz="half" idx="10"/>
          </p:nvPr>
        </p:nvSpPr>
        <p:spPr/>
        <p:txBody>
          <a:bodyPr/>
          <a:lstStyle/>
          <a:p>
            <a:fld id="{6B9F52DD-392D-4D6C-B316-F38CE10DF63C}" type="datetimeFigureOut">
              <a:rPr lang="en-IN" smtClean="0"/>
              <a:pPr/>
              <a:t>08-07-2019</a:t>
            </a:fld>
            <a:endParaRPr lang="en-IN"/>
          </a:p>
        </p:txBody>
      </p:sp>
      <p:sp>
        <p:nvSpPr>
          <p:cNvPr id="5" name="Footer Placeholder 4">
            <a:extLst>
              <a:ext uri="{FF2B5EF4-FFF2-40B4-BE49-F238E27FC236}">
                <a16:creationId xmlns:a16="http://schemas.microsoft.com/office/drawing/2014/main" xmlns="" id="{32C6AD76-902B-4480-B9C6-9CBD2286F0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C8E1E2B-4CA3-4CB6-B994-BFAC53D48A97}"/>
              </a:ext>
            </a:extLst>
          </p:cNvPr>
          <p:cNvSpPr>
            <a:spLocks noGrp="1"/>
          </p:cNvSpPr>
          <p:nvPr>
            <p:ph type="sldNum" sz="quarter" idx="12"/>
          </p:nvPr>
        </p:nvSpPr>
        <p:spPr/>
        <p:txBody>
          <a:body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1543031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2CAC72-C678-4765-8AD2-285D4F5BA9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1A3E405-E50F-4B94-8DDC-0DA153A9E19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60118A7B-BA54-4B2C-9BBF-955EFBD5D2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F481D71-979C-4875-859F-76E0A63E2E76}"/>
              </a:ext>
            </a:extLst>
          </p:cNvPr>
          <p:cNvSpPr>
            <a:spLocks noGrp="1"/>
          </p:cNvSpPr>
          <p:nvPr>
            <p:ph type="dt" sz="half" idx="10"/>
          </p:nvPr>
        </p:nvSpPr>
        <p:spPr/>
        <p:txBody>
          <a:bodyPr/>
          <a:lstStyle/>
          <a:p>
            <a:fld id="{6B9F52DD-392D-4D6C-B316-F38CE10DF63C}" type="datetimeFigureOut">
              <a:rPr lang="en-IN" smtClean="0"/>
              <a:pPr/>
              <a:t>08-07-2019</a:t>
            </a:fld>
            <a:endParaRPr lang="en-IN"/>
          </a:p>
        </p:txBody>
      </p:sp>
      <p:sp>
        <p:nvSpPr>
          <p:cNvPr id="6" name="Footer Placeholder 5">
            <a:extLst>
              <a:ext uri="{FF2B5EF4-FFF2-40B4-BE49-F238E27FC236}">
                <a16:creationId xmlns:a16="http://schemas.microsoft.com/office/drawing/2014/main" xmlns="" id="{4A6373CE-DDC8-4E47-B3E7-B85EA0F832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BFA4CCC4-FE2C-4483-900A-1912631BEEE8}"/>
              </a:ext>
            </a:extLst>
          </p:cNvPr>
          <p:cNvSpPr>
            <a:spLocks noGrp="1"/>
          </p:cNvSpPr>
          <p:nvPr>
            <p:ph type="sldNum" sz="quarter" idx="12"/>
          </p:nvPr>
        </p:nvSpPr>
        <p:spPr/>
        <p:txBody>
          <a:body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414553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259F6A-AE3C-4EAF-B6C2-7C63B071F2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140FFBE-F56A-43B6-922B-7DD90C93BD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726C8ABD-E7EE-4AEB-8757-7EE808BCAC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2A70FC9E-D5F6-4E5A-A0A4-45C5400A1D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6C9737E7-6979-4366-9051-DF3766E854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DDE2E3F6-4B85-404D-9A38-405136A1D78F}"/>
              </a:ext>
            </a:extLst>
          </p:cNvPr>
          <p:cNvSpPr>
            <a:spLocks noGrp="1"/>
          </p:cNvSpPr>
          <p:nvPr>
            <p:ph type="dt" sz="half" idx="10"/>
          </p:nvPr>
        </p:nvSpPr>
        <p:spPr/>
        <p:txBody>
          <a:bodyPr/>
          <a:lstStyle/>
          <a:p>
            <a:fld id="{6B9F52DD-392D-4D6C-B316-F38CE10DF63C}" type="datetimeFigureOut">
              <a:rPr lang="en-IN" smtClean="0"/>
              <a:pPr/>
              <a:t>08-07-2019</a:t>
            </a:fld>
            <a:endParaRPr lang="en-IN"/>
          </a:p>
        </p:txBody>
      </p:sp>
      <p:sp>
        <p:nvSpPr>
          <p:cNvPr id="8" name="Footer Placeholder 7">
            <a:extLst>
              <a:ext uri="{FF2B5EF4-FFF2-40B4-BE49-F238E27FC236}">
                <a16:creationId xmlns:a16="http://schemas.microsoft.com/office/drawing/2014/main" xmlns="" id="{3E676B8E-AE9A-49B2-840C-097DB067C8A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F3C76BC8-D3C2-407E-A830-6F7B0AA31A92}"/>
              </a:ext>
            </a:extLst>
          </p:cNvPr>
          <p:cNvSpPr>
            <a:spLocks noGrp="1"/>
          </p:cNvSpPr>
          <p:nvPr>
            <p:ph type="sldNum" sz="quarter" idx="12"/>
          </p:nvPr>
        </p:nvSpPr>
        <p:spPr/>
        <p:txBody>
          <a:body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1218090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4A8A3F-5A50-4FC0-8A1D-4D2D17343F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825524C8-5381-4D02-B8FD-7DDC555218EE}"/>
              </a:ext>
            </a:extLst>
          </p:cNvPr>
          <p:cNvSpPr>
            <a:spLocks noGrp="1"/>
          </p:cNvSpPr>
          <p:nvPr>
            <p:ph type="dt" sz="half" idx="10"/>
          </p:nvPr>
        </p:nvSpPr>
        <p:spPr/>
        <p:txBody>
          <a:bodyPr/>
          <a:lstStyle/>
          <a:p>
            <a:fld id="{6B9F52DD-392D-4D6C-B316-F38CE10DF63C}" type="datetimeFigureOut">
              <a:rPr lang="en-IN" smtClean="0"/>
              <a:pPr/>
              <a:t>08-07-2019</a:t>
            </a:fld>
            <a:endParaRPr lang="en-IN"/>
          </a:p>
        </p:txBody>
      </p:sp>
      <p:sp>
        <p:nvSpPr>
          <p:cNvPr id="4" name="Footer Placeholder 3">
            <a:extLst>
              <a:ext uri="{FF2B5EF4-FFF2-40B4-BE49-F238E27FC236}">
                <a16:creationId xmlns:a16="http://schemas.microsoft.com/office/drawing/2014/main" xmlns="" id="{9929C1D7-40E7-4014-827A-FF5A0FCB6AB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8BB99F9E-0B85-4CDB-8906-6D282062F1D7}"/>
              </a:ext>
            </a:extLst>
          </p:cNvPr>
          <p:cNvSpPr>
            <a:spLocks noGrp="1"/>
          </p:cNvSpPr>
          <p:nvPr>
            <p:ph type="sldNum" sz="quarter" idx="12"/>
          </p:nvPr>
        </p:nvSpPr>
        <p:spPr/>
        <p:txBody>
          <a:body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2863143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DB436DA-8242-48CE-A92A-DC799EA2A3CB}"/>
              </a:ext>
            </a:extLst>
          </p:cNvPr>
          <p:cNvSpPr>
            <a:spLocks noGrp="1"/>
          </p:cNvSpPr>
          <p:nvPr>
            <p:ph type="dt" sz="half" idx="10"/>
          </p:nvPr>
        </p:nvSpPr>
        <p:spPr/>
        <p:txBody>
          <a:bodyPr/>
          <a:lstStyle/>
          <a:p>
            <a:fld id="{6B9F52DD-392D-4D6C-B316-F38CE10DF63C}" type="datetimeFigureOut">
              <a:rPr lang="en-IN" smtClean="0"/>
              <a:pPr/>
              <a:t>08-07-2019</a:t>
            </a:fld>
            <a:endParaRPr lang="en-IN"/>
          </a:p>
        </p:txBody>
      </p:sp>
      <p:sp>
        <p:nvSpPr>
          <p:cNvPr id="3" name="Footer Placeholder 2">
            <a:extLst>
              <a:ext uri="{FF2B5EF4-FFF2-40B4-BE49-F238E27FC236}">
                <a16:creationId xmlns:a16="http://schemas.microsoft.com/office/drawing/2014/main" xmlns="" id="{EAFB36C5-B69C-4909-A467-1AB01F98F2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8549F46B-DC10-418B-B481-95142A3F170A}"/>
              </a:ext>
            </a:extLst>
          </p:cNvPr>
          <p:cNvSpPr>
            <a:spLocks noGrp="1"/>
          </p:cNvSpPr>
          <p:nvPr>
            <p:ph type="sldNum" sz="quarter" idx="12"/>
          </p:nvPr>
        </p:nvSpPr>
        <p:spPr/>
        <p:txBody>
          <a:body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210080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9F1694-BC68-4809-AB75-72760BFD69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7DE5653-415F-446C-A73C-E79CE1A427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37C12533-FBA2-414E-8351-9742E1C060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E5D7D228-1418-46F8-9F2F-8B359FC5430D}"/>
              </a:ext>
            </a:extLst>
          </p:cNvPr>
          <p:cNvSpPr>
            <a:spLocks noGrp="1"/>
          </p:cNvSpPr>
          <p:nvPr>
            <p:ph type="dt" sz="half" idx="10"/>
          </p:nvPr>
        </p:nvSpPr>
        <p:spPr/>
        <p:txBody>
          <a:bodyPr/>
          <a:lstStyle/>
          <a:p>
            <a:fld id="{6B9F52DD-392D-4D6C-B316-F38CE10DF63C}" type="datetimeFigureOut">
              <a:rPr lang="en-IN" smtClean="0"/>
              <a:pPr/>
              <a:t>08-07-2019</a:t>
            </a:fld>
            <a:endParaRPr lang="en-IN"/>
          </a:p>
        </p:txBody>
      </p:sp>
      <p:sp>
        <p:nvSpPr>
          <p:cNvPr id="6" name="Footer Placeholder 5">
            <a:extLst>
              <a:ext uri="{FF2B5EF4-FFF2-40B4-BE49-F238E27FC236}">
                <a16:creationId xmlns:a16="http://schemas.microsoft.com/office/drawing/2014/main" xmlns="" id="{15094BBE-FEFC-4703-9240-293DDDE84D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339917F-07E3-4583-8848-2428B654AB5A}"/>
              </a:ext>
            </a:extLst>
          </p:cNvPr>
          <p:cNvSpPr>
            <a:spLocks noGrp="1"/>
          </p:cNvSpPr>
          <p:nvPr>
            <p:ph type="sldNum" sz="quarter" idx="12"/>
          </p:nvPr>
        </p:nvSpPr>
        <p:spPr/>
        <p:txBody>
          <a:body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3646489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8882F8-A1A9-446F-9342-B8690831B7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0C193E8C-4283-43AF-81FE-1A5F43A742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6B3F2B92-3D0C-4E97-8378-969899B9F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3EE392-3420-4377-9485-92939B2BEED2}"/>
              </a:ext>
            </a:extLst>
          </p:cNvPr>
          <p:cNvSpPr>
            <a:spLocks noGrp="1"/>
          </p:cNvSpPr>
          <p:nvPr>
            <p:ph type="dt" sz="half" idx="10"/>
          </p:nvPr>
        </p:nvSpPr>
        <p:spPr/>
        <p:txBody>
          <a:bodyPr/>
          <a:lstStyle/>
          <a:p>
            <a:fld id="{6B9F52DD-392D-4D6C-B316-F38CE10DF63C}" type="datetimeFigureOut">
              <a:rPr lang="en-IN" smtClean="0"/>
              <a:pPr/>
              <a:t>08-07-2019</a:t>
            </a:fld>
            <a:endParaRPr lang="en-IN"/>
          </a:p>
        </p:txBody>
      </p:sp>
      <p:sp>
        <p:nvSpPr>
          <p:cNvPr id="6" name="Footer Placeholder 5">
            <a:extLst>
              <a:ext uri="{FF2B5EF4-FFF2-40B4-BE49-F238E27FC236}">
                <a16:creationId xmlns:a16="http://schemas.microsoft.com/office/drawing/2014/main" xmlns="" id="{197665E7-0FF2-4FFD-ADBA-2DA91C97FB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2D21831-63FB-4D58-A621-670248635682}"/>
              </a:ext>
            </a:extLst>
          </p:cNvPr>
          <p:cNvSpPr>
            <a:spLocks noGrp="1"/>
          </p:cNvSpPr>
          <p:nvPr>
            <p:ph type="sldNum" sz="quarter" idx="12"/>
          </p:nvPr>
        </p:nvSpPr>
        <p:spPr/>
        <p:txBody>
          <a:body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314078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3B911-A523-4962-B74E-400C163F88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2A22F22-E814-48AB-AD63-355F9E09A5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AAFFF64-D763-4BF9-809C-35CE55D3E0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F52DD-392D-4D6C-B316-F38CE10DF63C}" type="datetimeFigureOut">
              <a:rPr lang="en-IN" smtClean="0"/>
              <a:pPr/>
              <a:t>08-07-2019</a:t>
            </a:fld>
            <a:endParaRPr lang="en-IN"/>
          </a:p>
        </p:txBody>
      </p:sp>
      <p:sp>
        <p:nvSpPr>
          <p:cNvPr id="5" name="Footer Placeholder 4">
            <a:extLst>
              <a:ext uri="{FF2B5EF4-FFF2-40B4-BE49-F238E27FC236}">
                <a16:creationId xmlns:a16="http://schemas.microsoft.com/office/drawing/2014/main" xmlns="" id="{A9B18E86-485C-49EB-BFEC-8809F0FC6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7A210432-CA5D-4A5F-AAFC-C96DEA92EF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7288E-C054-4EDB-96D6-3DFC7AED25C2}" type="slidenum">
              <a:rPr lang="en-IN" smtClean="0"/>
              <a:pPr/>
              <a:t>‹#›</a:t>
            </a:fld>
            <a:endParaRPr lang="en-IN"/>
          </a:p>
        </p:txBody>
      </p:sp>
    </p:spTree>
    <p:extLst>
      <p:ext uri="{BB962C8B-B14F-4D97-AF65-F5344CB8AC3E}">
        <p14:creationId xmlns="" xmlns:p14="http://schemas.microsoft.com/office/powerpoint/2010/main" val="2069219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sp>
        <p:nvSpPr>
          <p:cNvPr id="7" name="TextBox 6">
            <a:extLst>
              <a:ext uri="{FF2B5EF4-FFF2-40B4-BE49-F238E27FC236}">
                <a16:creationId xmlns:a16="http://schemas.microsoft.com/office/drawing/2014/main" xmlns="" id="{82DD0EC3-5475-4A1F-A234-940534EAD1CE}"/>
              </a:ext>
            </a:extLst>
          </p:cNvPr>
          <p:cNvSpPr txBox="1"/>
          <p:nvPr/>
        </p:nvSpPr>
        <p:spPr>
          <a:xfrm>
            <a:off x="2554010" y="1351890"/>
            <a:ext cx="6695661" cy="1323439"/>
          </a:xfrm>
          <a:prstGeom prst="rect">
            <a:avLst/>
          </a:prstGeom>
          <a:noFill/>
        </p:spPr>
        <p:txBody>
          <a:bodyPr wrap="square" rtlCol="0">
            <a:spAutoFit/>
          </a:bodyPr>
          <a:lstStyle/>
          <a:p>
            <a:pPr algn="ctr"/>
            <a:r>
              <a:rPr lang="en-US" sz="4000" dirty="0" smtClean="0"/>
              <a:t>BLUETOOTH CONTROLLED ORIGAMI SNAKE  ROBOT</a:t>
            </a:r>
            <a:endParaRPr lang="en-IN" sz="4000" dirty="0"/>
          </a:p>
        </p:txBody>
      </p:sp>
      <p:sp>
        <p:nvSpPr>
          <p:cNvPr id="8" name="TextBox 7">
            <a:extLst>
              <a:ext uri="{FF2B5EF4-FFF2-40B4-BE49-F238E27FC236}">
                <a16:creationId xmlns:a16="http://schemas.microsoft.com/office/drawing/2014/main" xmlns="" id="{6B58B30A-24D8-4F8D-8BDA-980C6C5BD137}"/>
              </a:ext>
            </a:extLst>
          </p:cNvPr>
          <p:cNvSpPr txBox="1"/>
          <p:nvPr/>
        </p:nvSpPr>
        <p:spPr>
          <a:xfrm>
            <a:off x="1355034" y="4408953"/>
            <a:ext cx="5524500" cy="830997"/>
          </a:xfrm>
          <a:prstGeom prst="rect">
            <a:avLst/>
          </a:prstGeom>
          <a:noFill/>
        </p:spPr>
        <p:txBody>
          <a:bodyPr wrap="square" rtlCol="0">
            <a:spAutoFit/>
          </a:bodyPr>
          <a:lstStyle/>
          <a:p>
            <a:r>
              <a:rPr lang="en-IN" sz="2400" dirty="0"/>
              <a:t>Prepared by-</a:t>
            </a:r>
          </a:p>
          <a:p>
            <a:r>
              <a:rPr lang="en-IN" sz="2400" dirty="0"/>
              <a:t> </a:t>
            </a:r>
            <a:r>
              <a:rPr lang="en-IN" sz="2400" dirty="0" err="1" smtClean="0"/>
              <a:t>Abhaya</a:t>
            </a:r>
            <a:r>
              <a:rPr lang="en-IN" sz="2400" dirty="0" smtClean="0"/>
              <a:t> </a:t>
            </a:r>
            <a:r>
              <a:rPr lang="en-IN" sz="2400" dirty="0" err="1" smtClean="0"/>
              <a:t>Shahare</a:t>
            </a:r>
            <a:r>
              <a:rPr lang="en-IN" sz="2400" dirty="0" smtClean="0"/>
              <a:t>(2017PEB5095)</a:t>
            </a:r>
            <a:endParaRPr lang="en-IN" sz="2400" dirty="0"/>
          </a:p>
        </p:txBody>
      </p:sp>
      <p:sp>
        <p:nvSpPr>
          <p:cNvPr id="2" name="TextBox 1"/>
          <p:cNvSpPr txBox="1"/>
          <p:nvPr/>
        </p:nvSpPr>
        <p:spPr>
          <a:xfrm>
            <a:off x="7065271" y="4408952"/>
            <a:ext cx="4368800" cy="830997"/>
          </a:xfrm>
          <a:prstGeom prst="rect">
            <a:avLst/>
          </a:prstGeom>
          <a:noFill/>
        </p:spPr>
        <p:txBody>
          <a:bodyPr wrap="square" rtlCol="0">
            <a:spAutoFit/>
          </a:bodyPr>
          <a:lstStyle/>
          <a:p>
            <a:r>
              <a:rPr lang="en-US" sz="2400" dirty="0" smtClean="0"/>
              <a:t>Under the guidance of-</a:t>
            </a:r>
          </a:p>
          <a:p>
            <a:r>
              <a:rPr lang="en-US" sz="2400" dirty="0"/>
              <a:t> </a:t>
            </a:r>
            <a:r>
              <a:rPr lang="en-US" sz="2400" dirty="0" smtClean="0"/>
              <a:t>Rakesh </a:t>
            </a:r>
            <a:r>
              <a:rPr lang="en-US" sz="2400" dirty="0" err="1" smtClean="0"/>
              <a:t>Bairathi</a:t>
            </a:r>
            <a:r>
              <a:rPr lang="en-US" sz="2400" dirty="0" smtClean="0"/>
              <a:t> </a:t>
            </a:r>
            <a:endParaRPr lang="en-US" sz="2400" dirty="0"/>
          </a:p>
        </p:txBody>
      </p:sp>
      <p:pic>
        <p:nvPicPr>
          <p:cNvPr id="3" name="Picture 2"/>
          <p:cNvPicPr>
            <a:picLocks noChangeAspect="1"/>
          </p:cNvPicPr>
          <p:nvPr/>
        </p:nvPicPr>
        <p:blipFill>
          <a:blip r:embed="rId2" cstate="print"/>
          <a:stretch>
            <a:fillRect/>
          </a:stretch>
        </p:blipFill>
        <p:spPr>
          <a:xfrm>
            <a:off x="10744200" y="78625"/>
            <a:ext cx="1050234" cy="1007225"/>
          </a:xfrm>
          <a:prstGeom prst="rect">
            <a:avLst/>
          </a:prstGeom>
        </p:spPr>
      </p:pic>
    </p:spTree>
    <p:extLst>
      <p:ext uri="{BB962C8B-B14F-4D97-AF65-F5344CB8AC3E}">
        <p14:creationId xmlns="" xmlns:p14="http://schemas.microsoft.com/office/powerpoint/2010/main" val="26915941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1. </a:t>
            </a:r>
            <a:r>
              <a:rPr lang="en-US" sz="2800" dirty="0" err="1" smtClean="0"/>
              <a:t>Arduino</a:t>
            </a:r>
            <a:r>
              <a:rPr lang="en-US" sz="2800" dirty="0" smtClean="0"/>
              <a:t> NANO:</a:t>
            </a:r>
          </a:p>
        </p:txBody>
      </p:sp>
      <p:sp>
        <p:nvSpPr>
          <p:cNvPr id="5" name="TextBox 4"/>
          <p:cNvSpPr txBox="1"/>
          <p:nvPr/>
        </p:nvSpPr>
        <p:spPr>
          <a:xfrm>
            <a:off x="1371600" y="1327150"/>
            <a:ext cx="9563100" cy="2862322"/>
          </a:xfrm>
          <a:prstGeom prst="rect">
            <a:avLst/>
          </a:prstGeom>
          <a:noFill/>
        </p:spPr>
        <p:txBody>
          <a:bodyPr wrap="square" rtlCol="0">
            <a:spAutoFit/>
          </a:bodyPr>
          <a:lstStyle/>
          <a:p>
            <a:pPr algn="just"/>
            <a:r>
              <a:rPr lang="en-US" sz="2000" dirty="0"/>
              <a:t>Arduino board comes with a complete package which includes 5V regulator, an oscillator, a microcontroller, serial communication interface, LED, a burner and headers for the connection, which makes it very easy in use and very simple to assemble components with it. It is an open source prototyping platform. </a:t>
            </a:r>
            <a:r>
              <a:rPr lang="en-US" sz="2000" dirty="0" smtClean="0"/>
              <a:t>Its functionality is similar as the </a:t>
            </a:r>
            <a:r>
              <a:rPr lang="en-US" sz="2000" dirty="0" err="1" smtClean="0"/>
              <a:t>Arduino</a:t>
            </a:r>
            <a:r>
              <a:rPr lang="en-US" sz="2000" dirty="0" smtClean="0"/>
              <a:t> UNO but in different package. It uses mini USB for power supply and code uploading. It has no power plug for external power supply. The </a:t>
            </a:r>
            <a:r>
              <a:rPr lang="en-US" sz="2000" dirty="0" err="1"/>
              <a:t>Arduino</a:t>
            </a:r>
            <a:r>
              <a:rPr lang="en-US" sz="2000" dirty="0"/>
              <a:t> </a:t>
            </a:r>
            <a:r>
              <a:rPr lang="en-US" sz="2000" dirty="0" smtClean="0"/>
              <a:t>NANO </a:t>
            </a:r>
            <a:r>
              <a:rPr lang="en-US" sz="2000" dirty="0"/>
              <a:t>is mainly based on AVR microcontroller Atmega328P and it comes with 6 analog input pins, USB interface and 14 I/O digital ports out of which 6 pins can be used for PWM output.</a:t>
            </a:r>
          </a:p>
          <a:p>
            <a:endParaRPr lang="en-US" sz="2000" dirty="0"/>
          </a:p>
        </p:txBody>
      </p:sp>
      <p:pic>
        <p:nvPicPr>
          <p:cNvPr id="2050" name="Picture 2" descr="C:\Users\win\Desktop\abhaya resume\table2.PNG"/>
          <p:cNvPicPr>
            <a:picLocks noChangeAspect="1" noChangeArrowheads="1"/>
          </p:cNvPicPr>
          <p:nvPr/>
        </p:nvPicPr>
        <p:blipFill>
          <a:blip r:embed="rId3" cstate="print"/>
          <a:srcRect/>
          <a:stretch>
            <a:fillRect/>
          </a:stretch>
        </p:blipFill>
        <p:spPr bwMode="auto">
          <a:xfrm>
            <a:off x="2453394" y="3917244"/>
            <a:ext cx="7063140" cy="2336799"/>
          </a:xfrm>
          <a:prstGeom prst="rect">
            <a:avLst/>
          </a:prstGeom>
          <a:noFill/>
        </p:spPr>
      </p:pic>
    </p:spTree>
    <p:extLst>
      <p:ext uri="{BB962C8B-B14F-4D97-AF65-F5344CB8AC3E}">
        <p14:creationId xmlns="" xmlns:p14="http://schemas.microsoft.com/office/powerpoint/2010/main" val="1937505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2. Servo </a:t>
            </a:r>
            <a:r>
              <a:rPr lang="en-US" sz="2800" dirty="0"/>
              <a:t>motor </a:t>
            </a:r>
            <a:r>
              <a:rPr lang="en-US" sz="2800" dirty="0" smtClean="0"/>
              <a:t>(MG996R):</a:t>
            </a:r>
          </a:p>
        </p:txBody>
      </p:sp>
      <p:sp>
        <p:nvSpPr>
          <p:cNvPr id="5" name="TextBox 4"/>
          <p:cNvSpPr txBox="1"/>
          <p:nvPr/>
        </p:nvSpPr>
        <p:spPr>
          <a:xfrm>
            <a:off x="1371600" y="1327150"/>
            <a:ext cx="9563100" cy="3170099"/>
          </a:xfrm>
          <a:prstGeom prst="rect">
            <a:avLst/>
          </a:prstGeom>
          <a:noFill/>
        </p:spPr>
        <p:txBody>
          <a:bodyPr wrap="square" rtlCol="0">
            <a:spAutoFit/>
          </a:bodyPr>
          <a:lstStyle/>
          <a:p>
            <a:pPr algn="just">
              <a:buNone/>
            </a:pPr>
            <a:r>
              <a:rPr lang="en-US" sz="2000" dirty="0" smtClean="0"/>
              <a:t>MG996R is a metal gear </a:t>
            </a:r>
            <a:r>
              <a:rPr lang="en-US" sz="2000" dirty="0" err="1" smtClean="0"/>
              <a:t>serfvo</a:t>
            </a:r>
            <a:r>
              <a:rPr lang="en-US" sz="2000" dirty="0" smtClean="0"/>
              <a:t> motor </a:t>
            </a:r>
            <a:r>
              <a:rPr lang="en-US" sz="2000" dirty="0" err="1" smtClean="0"/>
              <a:t>ith</a:t>
            </a:r>
            <a:r>
              <a:rPr lang="en-US" sz="2000" dirty="0" smtClean="0"/>
              <a:t> maximum stall torque of  11kg/cm. Like other RC servos(radio control), the motor rotates from 0 to 180 degrees based on duty cycle of PWM wave signal applied to this signal pin. The wiring of the motor goes as follows:</a:t>
            </a:r>
          </a:p>
          <a:p>
            <a:pPr algn="just">
              <a:buFont typeface="Arial" pitchFamily="34" charset="0"/>
              <a:buChar char="•"/>
            </a:pPr>
            <a:r>
              <a:rPr lang="en-US" sz="2000" dirty="0" smtClean="0"/>
              <a:t> Red Wire- DC power supply (+5V)</a:t>
            </a:r>
          </a:p>
          <a:p>
            <a:pPr algn="just">
              <a:buFont typeface="Arial" pitchFamily="34" charset="0"/>
              <a:buChar char="•"/>
            </a:pPr>
            <a:r>
              <a:rPr lang="en-US" sz="2000" dirty="0" smtClean="0"/>
              <a:t>Brown Wire- GND</a:t>
            </a:r>
          </a:p>
          <a:p>
            <a:pPr algn="just">
              <a:buFont typeface="Arial" pitchFamily="34" charset="0"/>
              <a:buChar char="•"/>
            </a:pPr>
            <a:r>
              <a:rPr lang="en-US" sz="2000" dirty="0" smtClean="0"/>
              <a:t>Orange Wire-PWM input</a:t>
            </a:r>
          </a:p>
          <a:p>
            <a:pPr algn="just">
              <a:buFont typeface="Arial" pitchFamily="34" charset="0"/>
              <a:buChar char="•"/>
            </a:pPr>
            <a:r>
              <a:rPr lang="en-US" sz="2000" dirty="0" smtClean="0"/>
              <a:t>The original shaft of the motor is 3.5 cm , this shaft is inefficient for the contraction- expansion mechanism that is required for a module, hence another shaft is designed using </a:t>
            </a:r>
            <a:r>
              <a:rPr lang="en-US" sz="2000" dirty="0" err="1" smtClean="0"/>
              <a:t>solidworks</a:t>
            </a:r>
            <a:r>
              <a:rPr lang="en-US" sz="2000" dirty="0" smtClean="0"/>
              <a:t> software that is of 6.6 cm in length and 5mm in width.</a:t>
            </a:r>
          </a:p>
          <a:p>
            <a:pPr algn="just"/>
            <a:r>
              <a:rPr lang="en-US" sz="1400" b="1" dirty="0" smtClean="0"/>
              <a:t>                         servo motor                                                                                                               custom made shaft</a:t>
            </a:r>
            <a:endParaRPr lang="en-US" sz="1400" b="1" dirty="0"/>
          </a:p>
        </p:txBody>
      </p:sp>
      <p:pic>
        <p:nvPicPr>
          <p:cNvPr id="3074" name="Picture 2" descr="C:\Users\win\Desktop\abhaya resume\003.PNG"/>
          <p:cNvPicPr>
            <a:picLocks noChangeAspect="1" noChangeArrowheads="1"/>
          </p:cNvPicPr>
          <p:nvPr/>
        </p:nvPicPr>
        <p:blipFill>
          <a:blip r:embed="rId3" cstate="print"/>
          <a:srcRect/>
          <a:stretch>
            <a:fillRect/>
          </a:stretch>
        </p:blipFill>
        <p:spPr bwMode="auto">
          <a:xfrm>
            <a:off x="2064454" y="4301066"/>
            <a:ext cx="2925235" cy="1851377"/>
          </a:xfrm>
          <a:prstGeom prst="rect">
            <a:avLst/>
          </a:prstGeom>
          <a:noFill/>
        </p:spPr>
      </p:pic>
      <p:pic>
        <p:nvPicPr>
          <p:cNvPr id="3075" name="Picture 3" descr="C:\Users\win\Desktop\abhaya resume\reportimages\ss.jpg"/>
          <p:cNvPicPr>
            <a:picLocks noChangeAspect="1" noChangeArrowheads="1"/>
          </p:cNvPicPr>
          <p:nvPr/>
        </p:nvPicPr>
        <p:blipFill>
          <a:blip r:embed="rId4" cstate="print"/>
          <a:srcRect/>
          <a:stretch>
            <a:fillRect/>
          </a:stretch>
        </p:blipFill>
        <p:spPr bwMode="auto">
          <a:xfrm>
            <a:off x="7360710" y="4334933"/>
            <a:ext cx="2189691" cy="1873956"/>
          </a:xfrm>
          <a:prstGeom prst="rect">
            <a:avLst/>
          </a:prstGeom>
          <a:noFill/>
        </p:spPr>
      </p:pic>
    </p:spTree>
    <p:extLst>
      <p:ext uri="{BB962C8B-B14F-4D97-AF65-F5344CB8AC3E}">
        <p14:creationId xmlns="" xmlns:p14="http://schemas.microsoft.com/office/powerpoint/2010/main" val="33072312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3.  IR sensor:</a:t>
            </a:r>
            <a:endParaRPr lang="en-US" sz="2800" dirty="0"/>
          </a:p>
        </p:txBody>
      </p:sp>
      <p:sp>
        <p:nvSpPr>
          <p:cNvPr id="5" name="TextBox 4"/>
          <p:cNvSpPr txBox="1"/>
          <p:nvPr/>
        </p:nvSpPr>
        <p:spPr>
          <a:xfrm>
            <a:off x="1371600" y="1327150"/>
            <a:ext cx="9563100" cy="1938992"/>
          </a:xfrm>
          <a:prstGeom prst="rect">
            <a:avLst/>
          </a:prstGeom>
          <a:noFill/>
        </p:spPr>
        <p:txBody>
          <a:bodyPr wrap="square" rtlCol="0">
            <a:spAutoFit/>
          </a:bodyPr>
          <a:lstStyle/>
          <a:p>
            <a:pPr algn="just">
              <a:buNone/>
            </a:pPr>
            <a:r>
              <a:rPr lang="en-US" sz="2000" dirty="0" smtClean="0"/>
              <a:t>IR sensor is a passive transmitter-receiver device that is used to detect objects in it’s radar. The IR transmitter transmits an infrared light signal. This signal when strikes with an object in it’s radar, bounces back in multiple directions including the direction in which the IR receiver exists. In this project, the IR sensor is used to detect obstacles that might come in front of the robot. Three IR sensors are placed on the head module one in each corner in order to detect the obstacles that will come in front of the robot.</a:t>
            </a:r>
            <a:endParaRPr lang="en-US" sz="2000" dirty="0"/>
          </a:p>
        </p:txBody>
      </p:sp>
      <p:pic>
        <p:nvPicPr>
          <p:cNvPr id="8" name="Picture 7" descr="C:\Users\win\Desktop\abhaya resume\reportimages\3a248c20-c8ea-4095-ab5b-83dfef704c85.jpg"/>
          <p:cNvPicPr/>
          <p:nvPr/>
        </p:nvPicPr>
        <p:blipFill>
          <a:blip r:embed="rId3" cstate="print"/>
          <a:srcRect/>
          <a:stretch>
            <a:fillRect/>
          </a:stretch>
        </p:blipFill>
        <p:spPr bwMode="auto">
          <a:xfrm>
            <a:off x="3552048" y="3350224"/>
            <a:ext cx="4500880" cy="2957195"/>
          </a:xfrm>
          <a:prstGeom prst="rect">
            <a:avLst/>
          </a:prstGeom>
          <a:noFill/>
          <a:ln w="9525">
            <a:noFill/>
            <a:miter lim="800000"/>
            <a:headEnd/>
            <a:tailEnd/>
          </a:ln>
        </p:spPr>
      </p:pic>
    </p:spTree>
    <p:extLst>
      <p:ext uri="{BB962C8B-B14F-4D97-AF65-F5344CB8AC3E}">
        <p14:creationId xmlns="" xmlns:p14="http://schemas.microsoft.com/office/powerpoint/2010/main" val="995667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4. </a:t>
            </a:r>
            <a:r>
              <a:rPr lang="en-US" sz="2800" dirty="0"/>
              <a:t>Bluetooth device (HC05</a:t>
            </a:r>
            <a:r>
              <a:rPr lang="en-US" sz="2800" dirty="0" smtClean="0"/>
              <a:t>):</a:t>
            </a:r>
            <a:endParaRPr lang="en-US" sz="2800" dirty="0"/>
          </a:p>
        </p:txBody>
      </p:sp>
      <p:sp>
        <p:nvSpPr>
          <p:cNvPr id="5" name="TextBox 4"/>
          <p:cNvSpPr txBox="1"/>
          <p:nvPr/>
        </p:nvSpPr>
        <p:spPr>
          <a:xfrm>
            <a:off x="1371600" y="1327150"/>
            <a:ext cx="9563100" cy="2862322"/>
          </a:xfrm>
          <a:prstGeom prst="rect">
            <a:avLst/>
          </a:prstGeom>
          <a:noFill/>
        </p:spPr>
        <p:txBody>
          <a:bodyPr wrap="square" rtlCol="0">
            <a:spAutoFit/>
          </a:bodyPr>
          <a:lstStyle/>
          <a:p>
            <a:pPr algn="just">
              <a:buNone/>
            </a:pPr>
            <a:r>
              <a:rPr lang="en-US" sz="2000" dirty="0"/>
              <a:t>Bluetooth module is used for wireless communication for sending and receiving data in the form of radio waves. Bluetooth has many advantages over other wireless communications like Wi-Fi. It has low power consumption and has better range than infrared communication. It is cheaper and data communication is much secure. HC05 is a </a:t>
            </a:r>
            <a:r>
              <a:rPr lang="en-US" sz="2000" dirty="0" err="1"/>
              <a:t>bluetooth</a:t>
            </a:r>
            <a:r>
              <a:rPr lang="en-US" sz="2000" dirty="0"/>
              <a:t> module which can be used as transmitter or receiver depending on master or slave configuration. It uses serial port (USART) for serial wireless communication with the Arduino. The role of the module i.e. master or slave can be configured by using AT commands. It has a red LED for indicating its connection status, whether it is connected or not.</a:t>
            </a:r>
          </a:p>
        </p:txBody>
      </p:sp>
      <p:pic>
        <p:nvPicPr>
          <p:cNvPr id="8" name="Picture 7" descr="5d74d09b-b4a3-45d6-9cb9-33b7ad139d8c.jpg"/>
          <p:cNvPicPr>
            <a:picLocks noChangeAspect="1"/>
          </p:cNvPicPr>
          <p:nvPr/>
        </p:nvPicPr>
        <p:blipFill>
          <a:blip r:embed="rId3" cstate="print"/>
          <a:stretch>
            <a:fillRect/>
          </a:stretch>
        </p:blipFill>
        <p:spPr>
          <a:xfrm>
            <a:off x="3390900" y="4189472"/>
            <a:ext cx="5181600" cy="2209800"/>
          </a:xfrm>
          <a:prstGeom prst="rect">
            <a:avLst/>
          </a:prstGeom>
        </p:spPr>
      </p:pic>
    </p:spTree>
    <p:extLst>
      <p:ext uri="{BB962C8B-B14F-4D97-AF65-F5344CB8AC3E}">
        <p14:creationId xmlns="" xmlns:p14="http://schemas.microsoft.com/office/powerpoint/2010/main" val="13525182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5. PET Sheets</a:t>
            </a:r>
            <a:endParaRPr lang="en-US" sz="2800" dirty="0"/>
          </a:p>
        </p:txBody>
      </p:sp>
      <p:sp>
        <p:nvSpPr>
          <p:cNvPr id="5" name="TextBox 4"/>
          <p:cNvSpPr txBox="1"/>
          <p:nvPr/>
        </p:nvSpPr>
        <p:spPr>
          <a:xfrm>
            <a:off x="1371600" y="1327150"/>
            <a:ext cx="9563100" cy="2246769"/>
          </a:xfrm>
          <a:prstGeom prst="rect">
            <a:avLst/>
          </a:prstGeom>
          <a:noFill/>
        </p:spPr>
        <p:txBody>
          <a:bodyPr wrap="square" rtlCol="0">
            <a:spAutoFit/>
          </a:bodyPr>
          <a:lstStyle/>
          <a:p>
            <a:pPr algn="just">
              <a:buNone/>
            </a:pPr>
            <a:r>
              <a:rPr lang="en-US" sz="2000" dirty="0" smtClean="0"/>
              <a:t>PET stands for polyethylene </a:t>
            </a:r>
            <a:r>
              <a:rPr lang="en-US" sz="2000" dirty="0" err="1" smtClean="0"/>
              <a:t>Terephthalate</a:t>
            </a:r>
            <a:r>
              <a:rPr lang="en-US" sz="2000" dirty="0" smtClean="0"/>
              <a:t> . It is a synthetic resin made by copolymerizing ethylene glycol and </a:t>
            </a:r>
            <a:r>
              <a:rPr lang="en-US" sz="2000" dirty="0" err="1" smtClean="0"/>
              <a:t>terephthalic</a:t>
            </a:r>
            <a:r>
              <a:rPr lang="en-US" sz="2000" dirty="0" smtClean="0"/>
              <a:t> acid, widely used to make polyester </a:t>
            </a:r>
            <a:r>
              <a:rPr lang="en-US" sz="2000" dirty="0" err="1" smtClean="0"/>
              <a:t>fibres</a:t>
            </a:r>
            <a:r>
              <a:rPr lang="en-US" sz="2000" dirty="0" smtClean="0"/>
              <a:t>. Use of PET sheets for making soft robots has been taken into consideration for the material strength is high and provides enough </a:t>
            </a:r>
            <a:r>
              <a:rPr lang="en-US" sz="2000" dirty="0" err="1" smtClean="0"/>
              <a:t>flexibilty</a:t>
            </a:r>
            <a:r>
              <a:rPr lang="en-US" sz="2000" dirty="0" smtClean="0"/>
              <a:t>. The sheet used for this robot has a thickness of 178 microns. This thickness is enough to withhold the properties of flexibility of a snake. A 2D planar sheet is laser cut based on a CDR file that contains the </a:t>
            </a:r>
            <a:r>
              <a:rPr lang="en-US" sz="2000" dirty="0" err="1" smtClean="0"/>
              <a:t>yashimura</a:t>
            </a:r>
            <a:r>
              <a:rPr lang="en-US" sz="2000" dirty="0" smtClean="0"/>
              <a:t> design pattern which is later folded into a 3D model that would make the outer body of the robot.</a:t>
            </a:r>
            <a:endParaRPr lang="en-US" sz="2000" dirty="0"/>
          </a:p>
        </p:txBody>
      </p:sp>
      <p:pic>
        <p:nvPicPr>
          <p:cNvPr id="9" name="Picture 8" descr="C:\Users\win\Desktop\abhaya resume\reportimages\0eb989f3-ac26-4576-876c-4fe7f689f0c1.jpg"/>
          <p:cNvPicPr/>
          <p:nvPr/>
        </p:nvPicPr>
        <p:blipFill>
          <a:blip r:embed="rId3" cstate="print"/>
          <a:srcRect/>
          <a:stretch>
            <a:fillRect/>
          </a:stretch>
        </p:blipFill>
        <p:spPr bwMode="auto">
          <a:xfrm>
            <a:off x="6423378" y="3680012"/>
            <a:ext cx="4064000" cy="2591131"/>
          </a:xfrm>
          <a:prstGeom prst="rect">
            <a:avLst/>
          </a:prstGeom>
          <a:noFill/>
          <a:ln w="9525">
            <a:noFill/>
            <a:miter lim="800000"/>
            <a:headEnd/>
            <a:tailEnd/>
          </a:ln>
        </p:spPr>
      </p:pic>
      <p:pic>
        <p:nvPicPr>
          <p:cNvPr id="4098" name="Picture 2" descr="C:\Users\win\Desktop\abhaya resume\i3.PNG"/>
          <p:cNvPicPr>
            <a:picLocks noChangeAspect="1" noChangeArrowheads="1"/>
          </p:cNvPicPr>
          <p:nvPr/>
        </p:nvPicPr>
        <p:blipFill>
          <a:blip r:embed="rId4" cstate="print"/>
          <a:srcRect/>
          <a:stretch>
            <a:fillRect/>
          </a:stretch>
        </p:blipFill>
        <p:spPr bwMode="auto">
          <a:xfrm>
            <a:off x="2699280" y="3589865"/>
            <a:ext cx="1781175" cy="2844801"/>
          </a:xfrm>
          <a:prstGeom prst="rect">
            <a:avLst/>
          </a:prstGeom>
          <a:noFill/>
        </p:spPr>
      </p:pic>
      <p:sp>
        <p:nvSpPr>
          <p:cNvPr id="10" name="Right Arrow 9"/>
          <p:cNvSpPr/>
          <p:nvPr/>
        </p:nvSpPr>
        <p:spPr>
          <a:xfrm>
            <a:off x="4730044" y="4854222"/>
            <a:ext cx="1185334" cy="259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1858575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6. Voltage Regulator IC 7805:</a:t>
            </a:r>
            <a:endParaRPr lang="en-US" sz="2800" dirty="0"/>
          </a:p>
        </p:txBody>
      </p:sp>
      <p:sp>
        <p:nvSpPr>
          <p:cNvPr id="5" name="TextBox 4"/>
          <p:cNvSpPr txBox="1"/>
          <p:nvPr/>
        </p:nvSpPr>
        <p:spPr>
          <a:xfrm>
            <a:off x="1371600" y="1327150"/>
            <a:ext cx="9563100" cy="1631216"/>
          </a:xfrm>
          <a:prstGeom prst="rect">
            <a:avLst/>
          </a:prstGeom>
          <a:noFill/>
        </p:spPr>
        <p:txBody>
          <a:bodyPr wrap="square" rtlCol="0">
            <a:spAutoFit/>
          </a:bodyPr>
          <a:lstStyle/>
          <a:p>
            <a:pPr algn="just">
              <a:buNone/>
            </a:pPr>
            <a:r>
              <a:rPr lang="en-US" sz="2000" dirty="0" smtClean="0"/>
              <a:t>IC 7805 is used to generate 5V power supply for the motor driver IC. It is connected to the 5V pin of </a:t>
            </a:r>
            <a:r>
              <a:rPr lang="en-US" sz="2000" dirty="0" err="1" smtClean="0"/>
              <a:t>Arduino</a:t>
            </a:r>
            <a:r>
              <a:rPr lang="en-US" sz="2000" dirty="0" smtClean="0"/>
              <a:t> NANO and to the VCC pins of the L293D. IC 7805 is used here to generate the required 5V output voltage for the components to work smoothly. This voltage regulator IC is a small 3 pin IC and is essential in this case for it is fixed under the NANO board and that is a space saver. </a:t>
            </a:r>
            <a:endParaRPr lang="en-US" sz="2000" dirty="0"/>
          </a:p>
        </p:txBody>
      </p:sp>
      <p:pic>
        <p:nvPicPr>
          <p:cNvPr id="8" name="Picture 7"/>
          <p:cNvPicPr/>
          <p:nvPr/>
        </p:nvPicPr>
        <p:blipFill>
          <a:blip r:embed="rId3" cstate="print"/>
          <a:srcRect/>
          <a:stretch>
            <a:fillRect/>
          </a:stretch>
        </p:blipFill>
        <p:spPr bwMode="auto">
          <a:xfrm>
            <a:off x="3443111" y="3059289"/>
            <a:ext cx="4334933" cy="2768177"/>
          </a:xfrm>
          <a:prstGeom prst="rect">
            <a:avLst/>
          </a:prstGeom>
          <a:noFill/>
          <a:ln w="9525">
            <a:noFill/>
            <a:miter lim="800000"/>
            <a:headEnd/>
            <a:tailEnd/>
          </a:ln>
        </p:spPr>
      </p:pic>
    </p:spTree>
    <p:extLst>
      <p:ext uri="{BB962C8B-B14F-4D97-AF65-F5344CB8AC3E}">
        <p14:creationId xmlns="" xmlns:p14="http://schemas.microsoft.com/office/powerpoint/2010/main" val="33271699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7. Lithium Ion Battery:</a:t>
            </a:r>
            <a:endParaRPr lang="en-US" sz="2800" dirty="0"/>
          </a:p>
        </p:txBody>
      </p:sp>
      <p:sp>
        <p:nvSpPr>
          <p:cNvPr id="5" name="TextBox 4"/>
          <p:cNvSpPr txBox="1"/>
          <p:nvPr/>
        </p:nvSpPr>
        <p:spPr>
          <a:xfrm>
            <a:off x="1371600" y="1327150"/>
            <a:ext cx="9563100" cy="2246769"/>
          </a:xfrm>
          <a:prstGeom prst="rect">
            <a:avLst/>
          </a:prstGeom>
          <a:noFill/>
        </p:spPr>
        <p:txBody>
          <a:bodyPr wrap="square" rtlCol="0">
            <a:spAutoFit/>
          </a:bodyPr>
          <a:lstStyle/>
          <a:p>
            <a:pPr algn="just">
              <a:buNone/>
            </a:pPr>
            <a:r>
              <a:rPr lang="en-US" sz="2000" dirty="0" smtClean="0"/>
              <a:t>Li-ion is a low-maintenance </a:t>
            </a:r>
            <a:r>
              <a:rPr lang="en-US" sz="2000" dirty="0" err="1" smtClean="0"/>
              <a:t>rechargable</a:t>
            </a:r>
            <a:r>
              <a:rPr lang="en-US" sz="2000" dirty="0" smtClean="0"/>
              <a:t> battery, an advantage that most other chemistries cannot claim. The battery has no memory and does not need exercising (deliberate full discharge) to keep it in good shape. Self-discharge is less than half that of nickel-based systems and this helps the fuel gauge applications. The nominal cell voltage of 3.60V can directly power mobile phones, tablets and digital cameras, offering simplifications and cost reductions over multi-cell designs. Three batteries are connected in series to generate an overall 9V for this robot .</a:t>
            </a:r>
            <a:endParaRPr lang="en-US" sz="2000" dirty="0"/>
          </a:p>
        </p:txBody>
      </p:sp>
      <p:pic>
        <p:nvPicPr>
          <p:cNvPr id="5122" name="Picture 2" descr="C:\Users\win\Desktop\abhaya resume\3.7.PNG"/>
          <p:cNvPicPr>
            <a:picLocks noChangeAspect="1" noChangeArrowheads="1"/>
          </p:cNvPicPr>
          <p:nvPr/>
        </p:nvPicPr>
        <p:blipFill>
          <a:blip r:embed="rId3" cstate="print"/>
          <a:srcRect/>
          <a:stretch>
            <a:fillRect/>
          </a:stretch>
        </p:blipFill>
        <p:spPr bwMode="auto">
          <a:xfrm>
            <a:off x="4405666" y="3767314"/>
            <a:ext cx="3019425" cy="2190750"/>
          </a:xfrm>
          <a:prstGeom prst="rect">
            <a:avLst/>
          </a:prstGeom>
          <a:noFill/>
        </p:spPr>
      </p:pic>
    </p:spTree>
    <p:extLst>
      <p:ext uri="{BB962C8B-B14F-4D97-AF65-F5344CB8AC3E}">
        <p14:creationId xmlns="" xmlns:p14="http://schemas.microsoft.com/office/powerpoint/2010/main" val="2894340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8.</a:t>
            </a:r>
            <a:r>
              <a:rPr lang="en-US" sz="2800" dirty="0"/>
              <a:t> </a:t>
            </a:r>
            <a:r>
              <a:rPr lang="en-US" sz="2800" dirty="0" smtClean="0"/>
              <a:t>Master And Slave PCB:</a:t>
            </a:r>
            <a:endParaRPr lang="en-US" sz="2800" dirty="0"/>
          </a:p>
        </p:txBody>
      </p:sp>
      <p:sp>
        <p:nvSpPr>
          <p:cNvPr id="5" name="TextBox 4"/>
          <p:cNvSpPr txBox="1"/>
          <p:nvPr/>
        </p:nvSpPr>
        <p:spPr>
          <a:xfrm>
            <a:off x="1371600" y="1327150"/>
            <a:ext cx="9563100" cy="1938992"/>
          </a:xfrm>
          <a:prstGeom prst="rect">
            <a:avLst/>
          </a:prstGeom>
          <a:noFill/>
        </p:spPr>
        <p:txBody>
          <a:bodyPr wrap="square" rtlCol="0">
            <a:spAutoFit/>
          </a:bodyPr>
          <a:lstStyle/>
          <a:p>
            <a:pPr algn="just">
              <a:buNone/>
            </a:pPr>
            <a:r>
              <a:rPr lang="en-US" sz="2000" dirty="0" smtClean="0"/>
              <a:t>The master PCB is designed so as to control a servo motor mounted on it along with activating and instructing two slave modules . The master PCB also has the circuitry  for object detection , three IR sensors have been mounted on the master , one placed in each corner. The slave PCB design is same as the master saving it for object detection circuit. The dimensions of the PCB are 12 x 14.4 cm (H x W).</a:t>
            </a:r>
          </a:p>
          <a:p>
            <a:pPr algn="just">
              <a:buNone/>
            </a:pPr>
            <a:r>
              <a:rPr lang="en-US" sz="2000" b="1" dirty="0" smtClean="0"/>
              <a:t>               </a:t>
            </a:r>
            <a:r>
              <a:rPr lang="en-US" sz="1400" b="1" dirty="0" smtClean="0"/>
              <a:t>master PCB layout                                                                                                 slave PCB layout</a:t>
            </a:r>
            <a:endParaRPr lang="en-US" sz="2000" b="1" dirty="0" smtClean="0"/>
          </a:p>
        </p:txBody>
      </p:sp>
      <p:pic>
        <p:nvPicPr>
          <p:cNvPr id="8" name="Picture 7"/>
          <p:cNvPicPr/>
          <p:nvPr/>
        </p:nvPicPr>
        <p:blipFill>
          <a:blip r:embed="rId3" cstate="print"/>
          <a:srcRect/>
          <a:stretch>
            <a:fillRect/>
          </a:stretch>
        </p:blipFill>
        <p:spPr bwMode="auto">
          <a:xfrm>
            <a:off x="1582421" y="3364089"/>
            <a:ext cx="3463711" cy="2709333"/>
          </a:xfrm>
          <a:prstGeom prst="rect">
            <a:avLst/>
          </a:prstGeom>
          <a:noFill/>
          <a:ln w="9525">
            <a:noFill/>
            <a:miter lim="800000"/>
            <a:headEnd/>
            <a:tailEnd/>
          </a:ln>
        </p:spPr>
      </p:pic>
      <p:pic>
        <p:nvPicPr>
          <p:cNvPr id="9" name="Picture 8"/>
          <p:cNvPicPr/>
          <p:nvPr/>
        </p:nvPicPr>
        <p:blipFill>
          <a:blip r:embed="rId4" cstate="print"/>
          <a:srcRect l="8824" t="3922" r="8824" b="3922"/>
          <a:stretch>
            <a:fillRect/>
          </a:stretch>
        </p:blipFill>
        <p:spPr bwMode="auto">
          <a:xfrm>
            <a:off x="6232722" y="3386668"/>
            <a:ext cx="3419278" cy="2675465"/>
          </a:xfrm>
          <a:prstGeom prst="rect">
            <a:avLst/>
          </a:prstGeom>
          <a:solidFill>
            <a:schemeClr val="accent1">
              <a:alpha val="63000"/>
            </a:schemeClr>
          </a:solidFill>
          <a:ln w="9525">
            <a:noFill/>
            <a:miter lim="800000"/>
            <a:headEnd/>
            <a:tailEnd/>
          </a:ln>
        </p:spPr>
      </p:pic>
    </p:spTree>
    <p:extLst>
      <p:ext uri="{BB962C8B-B14F-4D97-AF65-F5344CB8AC3E}">
        <p14:creationId xmlns="" xmlns:p14="http://schemas.microsoft.com/office/powerpoint/2010/main" val="1327774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5" name="TextBox 4"/>
          <p:cNvSpPr txBox="1"/>
          <p:nvPr/>
        </p:nvSpPr>
        <p:spPr>
          <a:xfrm>
            <a:off x="1371600" y="1327150"/>
            <a:ext cx="9563100" cy="1631216"/>
          </a:xfrm>
          <a:prstGeom prst="rect">
            <a:avLst/>
          </a:prstGeom>
          <a:noFill/>
        </p:spPr>
        <p:txBody>
          <a:bodyPr wrap="square" rtlCol="0">
            <a:spAutoFit/>
          </a:bodyPr>
          <a:lstStyle/>
          <a:p>
            <a:pPr algn="just">
              <a:buNone/>
            </a:pPr>
            <a:r>
              <a:rPr lang="en-US" sz="2000" dirty="0" smtClean="0"/>
              <a:t>The placement of the servo motors on the PCB is done by mounting them on the inner side of the module with the help of a custom designed plastic base. The master PCB after mounting the hardware appears as shown below:</a:t>
            </a:r>
          </a:p>
          <a:p>
            <a:pPr algn="just">
              <a:buNone/>
            </a:pPr>
            <a:endParaRPr lang="en-US" sz="2000" dirty="0" smtClean="0"/>
          </a:p>
          <a:p>
            <a:pPr algn="just">
              <a:buNone/>
            </a:pPr>
            <a:r>
              <a:rPr lang="en-US" sz="2000" b="1" dirty="0" smtClean="0"/>
              <a:t>                     </a:t>
            </a:r>
            <a:r>
              <a:rPr lang="en-US" sz="1400" b="1" dirty="0" smtClean="0"/>
              <a:t>Front end of the master PCB                                                                   Servo motor mounting on PCB</a:t>
            </a:r>
            <a:endParaRPr lang="en-US" sz="2000" b="1" dirty="0" smtClean="0"/>
          </a:p>
        </p:txBody>
      </p:sp>
      <p:pic>
        <p:nvPicPr>
          <p:cNvPr id="10" name="Picture 9"/>
          <p:cNvPicPr/>
          <p:nvPr/>
        </p:nvPicPr>
        <p:blipFill>
          <a:blip r:embed="rId3" cstate="print"/>
          <a:srcRect/>
          <a:stretch>
            <a:fillRect/>
          </a:stretch>
        </p:blipFill>
        <p:spPr bwMode="auto">
          <a:xfrm>
            <a:off x="7011065" y="2997796"/>
            <a:ext cx="2889291" cy="2624070"/>
          </a:xfrm>
          <a:prstGeom prst="rect">
            <a:avLst/>
          </a:prstGeom>
          <a:noFill/>
          <a:ln w="9525">
            <a:noFill/>
            <a:miter lim="800000"/>
            <a:headEnd/>
            <a:tailEnd/>
          </a:ln>
        </p:spPr>
      </p:pic>
      <p:pic>
        <p:nvPicPr>
          <p:cNvPr id="11" name="Picture 10"/>
          <p:cNvPicPr/>
          <p:nvPr/>
        </p:nvPicPr>
        <p:blipFill>
          <a:blip r:embed="rId4" cstate="print"/>
          <a:srcRect/>
          <a:stretch>
            <a:fillRect/>
          </a:stretch>
        </p:blipFill>
        <p:spPr bwMode="auto">
          <a:xfrm>
            <a:off x="2222278" y="3016365"/>
            <a:ext cx="3277043" cy="2541181"/>
          </a:xfrm>
          <a:prstGeom prst="rect">
            <a:avLst/>
          </a:prstGeom>
          <a:noFill/>
          <a:ln w="9525">
            <a:noFill/>
            <a:miter lim="800000"/>
            <a:headEnd/>
            <a:tailEnd/>
          </a:ln>
        </p:spPr>
      </p:pic>
    </p:spTree>
    <p:extLst>
      <p:ext uri="{BB962C8B-B14F-4D97-AF65-F5344CB8AC3E}">
        <p14:creationId xmlns="" xmlns:p14="http://schemas.microsoft.com/office/powerpoint/2010/main" val="1327774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Arduino IDE:</a:t>
            </a:r>
            <a:endParaRPr lang="en-US" sz="2800" dirty="0"/>
          </a:p>
        </p:txBody>
      </p:sp>
      <p:sp>
        <p:nvSpPr>
          <p:cNvPr id="5" name="TextBox 4"/>
          <p:cNvSpPr txBox="1"/>
          <p:nvPr/>
        </p:nvSpPr>
        <p:spPr>
          <a:xfrm>
            <a:off x="1371600" y="1327150"/>
            <a:ext cx="9563100" cy="2554545"/>
          </a:xfrm>
          <a:prstGeom prst="rect">
            <a:avLst/>
          </a:prstGeom>
          <a:noFill/>
        </p:spPr>
        <p:txBody>
          <a:bodyPr wrap="square" rtlCol="0">
            <a:spAutoFit/>
          </a:bodyPr>
          <a:lstStyle/>
          <a:p>
            <a:r>
              <a:rPr lang="en-US" sz="2000" dirty="0"/>
              <a:t>Arduino IDE (Integrated Development Environment) is an official </a:t>
            </a:r>
            <a:r>
              <a:rPr lang="en-US" sz="2000" dirty="0" smtClean="0"/>
              <a:t>Arduino software </a:t>
            </a:r>
            <a:r>
              <a:rPr lang="en-US" sz="2000" dirty="0"/>
              <a:t>which </a:t>
            </a:r>
            <a:r>
              <a:rPr lang="en-US" sz="2000" dirty="0" smtClean="0"/>
              <a:t>is mainly </a:t>
            </a:r>
            <a:r>
              <a:rPr lang="en-US" sz="2000" dirty="0"/>
              <a:t>used for writing, compiling and uploading the sketch or </a:t>
            </a:r>
            <a:r>
              <a:rPr lang="en-US" sz="2000" dirty="0" smtClean="0"/>
              <a:t>code into </a:t>
            </a:r>
            <a:r>
              <a:rPr lang="en-US" sz="2000" dirty="0"/>
              <a:t>the Arduino modules. It is an open source </a:t>
            </a:r>
            <a:r>
              <a:rPr lang="en-US" sz="2000" dirty="0" smtClean="0"/>
              <a:t>software. </a:t>
            </a:r>
            <a:r>
              <a:rPr lang="en-US" sz="2000" dirty="0"/>
              <a:t>It runs on the Java platform </a:t>
            </a:r>
            <a:r>
              <a:rPr lang="en-US" sz="2000" dirty="0" smtClean="0"/>
              <a:t>which comes with many </a:t>
            </a:r>
            <a:r>
              <a:rPr lang="en-US" sz="2000" dirty="0"/>
              <a:t>inbuilt commands and functions that play an important role in </a:t>
            </a:r>
            <a:r>
              <a:rPr lang="en-US" sz="2000" dirty="0" smtClean="0"/>
              <a:t>editing, compiling </a:t>
            </a:r>
            <a:r>
              <a:rPr lang="en-US" sz="2000" dirty="0"/>
              <a:t>and debugging the code in the environment</a:t>
            </a:r>
            <a:r>
              <a:rPr lang="en-US" sz="2000" dirty="0" smtClean="0"/>
              <a:t>. </a:t>
            </a:r>
            <a:r>
              <a:rPr lang="en-US" sz="2000" dirty="0"/>
              <a:t>The IDE mainly </a:t>
            </a:r>
            <a:r>
              <a:rPr lang="en-US" sz="2000" dirty="0" smtClean="0"/>
              <a:t>consists of </a:t>
            </a:r>
            <a:r>
              <a:rPr lang="en-US" sz="2000" dirty="0"/>
              <a:t>two basic parts: Editor which is used for writing the required code and </a:t>
            </a:r>
            <a:r>
              <a:rPr lang="en-US" sz="2000" dirty="0" smtClean="0"/>
              <a:t>Compiler which </a:t>
            </a:r>
            <a:r>
              <a:rPr lang="en-US" sz="2000" dirty="0"/>
              <a:t>is used for compiling and uploading the sketch into the given Arduino device</a:t>
            </a:r>
            <a:r>
              <a:rPr lang="en-US" sz="2000" dirty="0" smtClean="0"/>
              <a:t>. The coding for this project has been done in C.</a:t>
            </a:r>
            <a:endParaRPr lang="en-US" sz="2000" dirty="0"/>
          </a:p>
        </p:txBody>
      </p:sp>
      <p:pic>
        <p:nvPicPr>
          <p:cNvPr id="8" name="Picture 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723861" y="3573919"/>
            <a:ext cx="4287078" cy="2884811"/>
          </a:xfrm>
          <a:prstGeom prst="rect">
            <a:avLst/>
          </a:prstGeom>
        </p:spPr>
      </p:pic>
    </p:spTree>
    <p:extLst>
      <p:ext uri="{BB962C8B-B14F-4D97-AF65-F5344CB8AC3E}">
        <p14:creationId xmlns="" xmlns:p14="http://schemas.microsoft.com/office/powerpoint/2010/main" val="14891325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408855" y="302837"/>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549041"/>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774700" y="749300"/>
            <a:ext cx="10490200" cy="4955203"/>
          </a:xfrm>
          <a:prstGeom prst="rect">
            <a:avLst/>
          </a:prstGeom>
          <a:noFill/>
        </p:spPr>
        <p:txBody>
          <a:bodyPr wrap="square" rtlCol="0">
            <a:spAutoFit/>
          </a:bodyPr>
          <a:lstStyle/>
          <a:p>
            <a:r>
              <a:rPr lang="en-US" sz="2800" dirty="0" smtClean="0"/>
              <a:t>Contents:</a:t>
            </a:r>
          </a:p>
          <a:p>
            <a:endParaRPr lang="en-US" sz="2800" dirty="0" smtClean="0"/>
          </a:p>
          <a:p>
            <a:pPr marL="457200" indent="-457200">
              <a:buFont typeface="+mj-lt"/>
              <a:buAutoNum type="arabicPeriod"/>
            </a:pPr>
            <a:r>
              <a:rPr lang="en-US" sz="2000" dirty="0" smtClean="0"/>
              <a:t> Introduction</a:t>
            </a:r>
          </a:p>
          <a:p>
            <a:pPr marL="457200" indent="-457200">
              <a:buFont typeface="+mj-lt"/>
              <a:buAutoNum type="arabicPeriod"/>
            </a:pPr>
            <a:r>
              <a:rPr lang="en-US" sz="2000" dirty="0"/>
              <a:t> </a:t>
            </a:r>
            <a:r>
              <a:rPr lang="en-US" sz="2000" dirty="0" smtClean="0"/>
              <a:t> Framework of the robot</a:t>
            </a:r>
          </a:p>
          <a:p>
            <a:pPr marL="457200" indent="-457200">
              <a:buFont typeface="+mj-lt"/>
              <a:buAutoNum type="arabicPeriod"/>
            </a:pPr>
            <a:r>
              <a:rPr lang="en-US" sz="2000" dirty="0" smtClean="0"/>
              <a:t>  Flow Chart Of Project Conceptualization                          </a:t>
            </a:r>
          </a:p>
          <a:p>
            <a:pPr marL="457200" indent="-457200">
              <a:buFont typeface="+mj-lt"/>
              <a:buAutoNum type="arabicPeriod"/>
            </a:pPr>
            <a:r>
              <a:rPr lang="en-US" sz="2000" dirty="0"/>
              <a:t> </a:t>
            </a:r>
            <a:r>
              <a:rPr lang="en-US" sz="2000" dirty="0" smtClean="0"/>
              <a:t> Components </a:t>
            </a:r>
            <a:r>
              <a:rPr lang="en-US" sz="2000" dirty="0" smtClean="0"/>
              <a:t>Used</a:t>
            </a:r>
            <a:endParaRPr lang="en-US" sz="2000" dirty="0" smtClean="0"/>
          </a:p>
          <a:p>
            <a:pPr marL="457200" indent="-457200">
              <a:buFont typeface="+mj-lt"/>
              <a:buAutoNum type="arabicPeriod"/>
            </a:pPr>
            <a:r>
              <a:rPr lang="en-US" sz="2000" dirty="0" smtClean="0"/>
              <a:t>  </a:t>
            </a:r>
            <a:r>
              <a:rPr lang="en-US" sz="2000" dirty="0" err="1" smtClean="0"/>
              <a:t>Arduino</a:t>
            </a:r>
            <a:r>
              <a:rPr lang="en-US" sz="2000" dirty="0" smtClean="0"/>
              <a:t> </a:t>
            </a:r>
            <a:r>
              <a:rPr lang="en-US" sz="2000" dirty="0" smtClean="0"/>
              <a:t>IDE</a:t>
            </a:r>
            <a:endParaRPr lang="en-US" sz="2000" dirty="0" smtClean="0"/>
          </a:p>
          <a:p>
            <a:pPr marL="457200" indent="-457200">
              <a:buFont typeface="+mj-lt"/>
              <a:buAutoNum type="arabicPeriod"/>
            </a:pPr>
            <a:r>
              <a:rPr lang="en-US" sz="2000" dirty="0" smtClean="0"/>
              <a:t>Bluetooth Controller</a:t>
            </a:r>
          </a:p>
          <a:p>
            <a:pPr marL="457200" indent="-457200">
              <a:buFont typeface="+mj-lt"/>
              <a:buAutoNum type="arabicPeriod"/>
            </a:pPr>
            <a:r>
              <a:rPr lang="en-US" sz="2000" dirty="0" smtClean="0"/>
              <a:t>I2C  Interface</a:t>
            </a:r>
            <a:endParaRPr lang="en-US" sz="2000" dirty="0" smtClean="0"/>
          </a:p>
          <a:p>
            <a:pPr marL="457200" indent="-457200">
              <a:buFont typeface="+mj-lt"/>
              <a:buAutoNum type="arabicPeriod"/>
            </a:pPr>
            <a:r>
              <a:rPr lang="en-US" sz="2000" dirty="0" smtClean="0"/>
              <a:t>  Model tuning</a:t>
            </a:r>
          </a:p>
          <a:p>
            <a:pPr marL="457200" indent="-457200">
              <a:buFont typeface="+mj-lt"/>
              <a:buAutoNum type="arabicPeriod"/>
            </a:pPr>
            <a:r>
              <a:rPr lang="en-US" sz="2000" dirty="0" smtClean="0"/>
              <a:t>  Working</a:t>
            </a:r>
          </a:p>
          <a:p>
            <a:pPr marL="457200" indent="-457200">
              <a:buFont typeface="+mj-lt"/>
              <a:buAutoNum type="arabicPeriod"/>
            </a:pPr>
            <a:r>
              <a:rPr lang="en-US" sz="2000" dirty="0" smtClean="0"/>
              <a:t>  Results</a:t>
            </a:r>
          </a:p>
          <a:p>
            <a:pPr marL="457200" indent="-457200">
              <a:buFont typeface="+mj-lt"/>
              <a:buAutoNum type="arabicPeriod"/>
            </a:pPr>
            <a:r>
              <a:rPr lang="en-US" sz="2000" dirty="0" smtClean="0"/>
              <a:t>  Applications and future work</a:t>
            </a:r>
          </a:p>
          <a:p>
            <a:pPr marL="457200" indent="-457200">
              <a:buFont typeface="+mj-lt"/>
              <a:buAutoNum type="arabicPeriod"/>
            </a:pPr>
            <a:r>
              <a:rPr lang="en-US" sz="2000" dirty="0" smtClean="0"/>
              <a:t>  References</a:t>
            </a:r>
          </a:p>
          <a:p>
            <a:r>
              <a:rPr lang="en-US" sz="2000" dirty="0"/>
              <a:t> </a:t>
            </a:r>
            <a:r>
              <a:rPr lang="en-US" sz="2000" dirty="0" smtClean="0"/>
              <a:t>                         </a:t>
            </a:r>
            <a:endParaRPr lang="en-US" sz="2000" dirty="0"/>
          </a:p>
        </p:txBody>
      </p:sp>
    </p:spTree>
    <p:extLst>
      <p:ext uri="{BB962C8B-B14F-4D97-AF65-F5344CB8AC3E}">
        <p14:creationId xmlns="" xmlns:p14="http://schemas.microsoft.com/office/powerpoint/2010/main" val="17156353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Bluetooth Controller</a:t>
            </a:r>
            <a:r>
              <a:rPr lang="en-US" sz="2800" dirty="0" smtClean="0"/>
              <a:t>:</a:t>
            </a:r>
            <a:endParaRPr lang="en-US" sz="2800" dirty="0"/>
          </a:p>
        </p:txBody>
      </p:sp>
      <p:sp>
        <p:nvSpPr>
          <p:cNvPr id="5" name="TextBox 4"/>
          <p:cNvSpPr txBox="1"/>
          <p:nvPr/>
        </p:nvSpPr>
        <p:spPr>
          <a:xfrm>
            <a:off x="1371600" y="1327150"/>
            <a:ext cx="9563100" cy="3170099"/>
          </a:xfrm>
          <a:prstGeom prst="rect">
            <a:avLst/>
          </a:prstGeom>
          <a:noFill/>
        </p:spPr>
        <p:txBody>
          <a:bodyPr wrap="square" rtlCol="0">
            <a:spAutoFit/>
          </a:bodyPr>
          <a:lstStyle/>
          <a:p>
            <a:pPr algn="just">
              <a:buFont typeface="Arial" pitchFamily="34" charset="0"/>
              <a:buChar char="•"/>
            </a:pPr>
            <a:r>
              <a:rPr lang="en-US" sz="2000" dirty="0" smtClean="0"/>
              <a:t>The Bluetooth controller mobile application is used as a remote control for controlling the motion of the robot. The application supports the android version 4.0.4 and onwards</a:t>
            </a:r>
            <a:r>
              <a:rPr lang="en-US" sz="2000" dirty="0" smtClean="0"/>
              <a:t>.</a:t>
            </a:r>
          </a:p>
          <a:p>
            <a:pPr algn="just">
              <a:buFont typeface="Arial" pitchFamily="34" charset="0"/>
              <a:buChar char="•"/>
            </a:pPr>
            <a:r>
              <a:rPr lang="en-US" sz="2000" dirty="0" smtClean="0"/>
              <a:t> </a:t>
            </a:r>
            <a:r>
              <a:rPr lang="en-US" sz="2000" dirty="0" smtClean="0"/>
              <a:t>The Bluetooth application has pre-set tools that look like the buttons of a remote control viz. up-arrow , down-arrow, left-arrow, right-arrow, start, stop and pause buttons. </a:t>
            </a:r>
            <a:endParaRPr lang="en-US" sz="2000" dirty="0" smtClean="0"/>
          </a:p>
          <a:p>
            <a:pPr algn="just">
              <a:buFont typeface="Arial" pitchFamily="34" charset="0"/>
              <a:buChar char="•"/>
            </a:pPr>
            <a:r>
              <a:rPr lang="en-US" sz="2000" dirty="0" smtClean="0"/>
              <a:t>The </a:t>
            </a:r>
            <a:r>
              <a:rPr lang="en-US" sz="2000" dirty="0" smtClean="0"/>
              <a:t>Bluetooth device that is placed on the robot is paired with the mobile phone application in order to make the robot accessible to the </a:t>
            </a:r>
            <a:r>
              <a:rPr lang="en-US" sz="2000" dirty="0" smtClean="0"/>
              <a:t>application.</a:t>
            </a:r>
          </a:p>
          <a:p>
            <a:pPr algn="just">
              <a:buFont typeface="Arial" pitchFamily="34" charset="0"/>
              <a:buChar char="•"/>
            </a:pPr>
            <a:r>
              <a:rPr lang="en-US" sz="2000" dirty="0" smtClean="0"/>
              <a:t> </a:t>
            </a:r>
            <a:r>
              <a:rPr lang="en-US" sz="2000" dirty="0" smtClean="0"/>
              <a:t>The Bluetooth device that is placed on the robot is connected to the </a:t>
            </a:r>
            <a:r>
              <a:rPr lang="en-US" sz="2000" dirty="0" err="1" smtClean="0"/>
              <a:t>arduino</a:t>
            </a:r>
            <a:r>
              <a:rPr lang="en-US" sz="2000" dirty="0" smtClean="0"/>
              <a:t> NANO and the microcontroller is coded so as to allow the mobile application monitor the robot</a:t>
            </a:r>
            <a:r>
              <a:rPr lang="en-US" sz="2000" dirty="0" smtClean="0"/>
              <a:t>.</a:t>
            </a:r>
          </a:p>
          <a:p>
            <a:pPr algn="just">
              <a:buFont typeface="Arial" pitchFamily="34" charset="0"/>
              <a:buChar char="•"/>
            </a:pPr>
            <a:r>
              <a:rPr lang="en-US" sz="2000" dirty="0" smtClean="0"/>
              <a:t>Any </a:t>
            </a:r>
            <a:r>
              <a:rPr lang="en-US" sz="2000" dirty="0" err="1" smtClean="0"/>
              <a:t>bluetooth</a:t>
            </a:r>
            <a:r>
              <a:rPr lang="en-US" sz="2000" dirty="0" smtClean="0"/>
              <a:t> controller application can be used for this purpose; an application that can be handled either from an android mobile phone or a laptop .</a:t>
            </a:r>
            <a:endParaRPr lang="en-US" sz="2000" dirty="0"/>
          </a:p>
        </p:txBody>
      </p:sp>
      <p:pic>
        <p:nvPicPr>
          <p:cNvPr id="4098" name="Picture 2" descr="C:\Users\win\Desktop\abhaya resume\00223.jpg"/>
          <p:cNvPicPr>
            <a:picLocks noChangeAspect="1" noChangeArrowheads="1"/>
          </p:cNvPicPr>
          <p:nvPr/>
        </p:nvPicPr>
        <p:blipFill>
          <a:blip r:embed="rId3" cstate="print"/>
          <a:srcRect/>
          <a:stretch>
            <a:fillRect/>
          </a:stretch>
        </p:blipFill>
        <p:spPr bwMode="auto">
          <a:xfrm>
            <a:off x="5034844" y="4459111"/>
            <a:ext cx="5452534" cy="1896534"/>
          </a:xfrm>
          <a:prstGeom prst="rect">
            <a:avLst/>
          </a:prstGeom>
          <a:noFill/>
        </p:spPr>
      </p:pic>
      <p:sp>
        <p:nvSpPr>
          <p:cNvPr id="9" name="TextBox 8"/>
          <p:cNvSpPr txBox="1"/>
          <p:nvPr/>
        </p:nvSpPr>
        <p:spPr>
          <a:xfrm>
            <a:off x="1557867" y="5068711"/>
            <a:ext cx="2788355" cy="923330"/>
          </a:xfrm>
          <a:prstGeom prst="rect">
            <a:avLst/>
          </a:prstGeom>
          <a:noFill/>
        </p:spPr>
        <p:txBody>
          <a:bodyPr wrap="square" rtlCol="0">
            <a:spAutoFit/>
          </a:bodyPr>
          <a:lstStyle/>
          <a:p>
            <a:r>
              <a:rPr lang="en-US" dirty="0" smtClean="0"/>
              <a:t>The control panel of the </a:t>
            </a:r>
            <a:r>
              <a:rPr lang="en-US" dirty="0" err="1" smtClean="0"/>
              <a:t>bluetooth</a:t>
            </a:r>
            <a:r>
              <a:rPr lang="en-US" dirty="0" smtClean="0"/>
              <a:t> controller mobile application </a:t>
            </a:r>
            <a:endParaRPr lang="en-US" dirty="0"/>
          </a:p>
        </p:txBody>
      </p:sp>
    </p:spTree>
    <p:extLst>
      <p:ext uri="{BB962C8B-B14F-4D97-AF65-F5344CB8AC3E}">
        <p14:creationId xmlns="" xmlns:p14="http://schemas.microsoft.com/office/powerpoint/2010/main" val="14891325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a:t>I2C </a:t>
            </a:r>
            <a:r>
              <a:rPr lang="en-US" sz="2800" dirty="0" smtClean="0"/>
              <a:t>interface:</a:t>
            </a:r>
            <a:endParaRPr lang="en-US" sz="2800" dirty="0"/>
          </a:p>
        </p:txBody>
      </p:sp>
      <p:sp>
        <p:nvSpPr>
          <p:cNvPr id="5" name="TextBox 4"/>
          <p:cNvSpPr txBox="1"/>
          <p:nvPr/>
        </p:nvSpPr>
        <p:spPr>
          <a:xfrm>
            <a:off x="1371600" y="1327150"/>
            <a:ext cx="9563100" cy="2246769"/>
          </a:xfrm>
          <a:prstGeom prst="rect">
            <a:avLst/>
          </a:prstGeom>
          <a:noFill/>
        </p:spPr>
        <p:txBody>
          <a:bodyPr wrap="square" rtlCol="0">
            <a:spAutoFit/>
          </a:bodyPr>
          <a:lstStyle/>
          <a:p>
            <a:r>
              <a:rPr lang="en-US" sz="2000" dirty="0" smtClean="0"/>
              <a:t>I2C (Inter </a:t>
            </a:r>
            <a:r>
              <a:rPr lang="en-US" sz="2000" dirty="0"/>
              <a:t>Integrated </a:t>
            </a:r>
            <a:r>
              <a:rPr lang="en-US" sz="2000" dirty="0" smtClean="0"/>
              <a:t>Circuit) is </a:t>
            </a:r>
            <a:r>
              <a:rPr lang="en-US" sz="2000" dirty="0"/>
              <a:t>a two-wired serial interface which is used to connect </a:t>
            </a:r>
            <a:r>
              <a:rPr lang="en-US" sz="2000" dirty="0" smtClean="0"/>
              <a:t>low speed </a:t>
            </a:r>
            <a:r>
              <a:rPr lang="en-US" sz="2000" dirty="0"/>
              <a:t>sensors or </a:t>
            </a:r>
            <a:r>
              <a:rPr lang="en-US" sz="2000" dirty="0" smtClean="0"/>
              <a:t>devices like </a:t>
            </a:r>
            <a:r>
              <a:rPr lang="en-US" sz="2000" dirty="0"/>
              <a:t>microcontroller, ADC, DAC, EEPROMs and other ICs for intra-board, </a:t>
            </a:r>
            <a:r>
              <a:rPr lang="en-US" sz="2000" dirty="0" smtClean="0"/>
              <a:t>short distance </a:t>
            </a:r>
            <a:r>
              <a:rPr lang="en-US" sz="2000" dirty="0"/>
              <a:t>communication. It is synchronous, multi-slave, multi-master, packet </a:t>
            </a:r>
            <a:r>
              <a:rPr lang="en-US" sz="2000" dirty="0" smtClean="0"/>
              <a:t>switched, simple </a:t>
            </a:r>
            <a:r>
              <a:rPr lang="en-US" sz="2000" dirty="0"/>
              <a:t>and easy to use interface</a:t>
            </a:r>
            <a:r>
              <a:rPr lang="en-US" sz="2000" dirty="0" smtClean="0"/>
              <a:t>. </a:t>
            </a:r>
            <a:r>
              <a:rPr lang="en-US" sz="2000" dirty="0"/>
              <a:t>In I2C communication, master device </a:t>
            </a:r>
            <a:r>
              <a:rPr lang="en-US" sz="2000" dirty="0" smtClean="0"/>
              <a:t>doesn’t need </a:t>
            </a:r>
            <a:r>
              <a:rPr lang="en-US" sz="2000" dirty="0"/>
              <a:t>any address since </a:t>
            </a:r>
            <a:r>
              <a:rPr lang="en-US" sz="2000" dirty="0" smtClean="0"/>
              <a:t>it generates </a:t>
            </a:r>
            <a:r>
              <a:rPr lang="en-US" sz="2000" dirty="0"/>
              <a:t>clock via SCL and addresses various individual I2C slave devices</a:t>
            </a:r>
            <a:r>
              <a:rPr lang="en-US" sz="2000" dirty="0" smtClean="0"/>
              <a:t>. </a:t>
            </a:r>
            <a:r>
              <a:rPr lang="en-US" sz="2000" dirty="0"/>
              <a:t>Each </a:t>
            </a:r>
            <a:r>
              <a:rPr lang="en-US" sz="2000" dirty="0" smtClean="0"/>
              <a:t>I2C slave </a:t>
            </a:r>
            <a:r>
              <a:rPr lang="en-US" sz="2000" dirty="0"/>
              <a:t>device has a 7-bit address which must need to be unique in the interface (bus).</a:t>
            </a:r>
          </a:p>
        </p:txBody>
      </p:sp>
      <p:sp>
        <p:nvSpPr>
          <p:cNvPr id="9" name="TextBox 8"/>
          <p:cNvSpPr txBox="1"/>
          <p:nvPr/>
        </p:nvSpPr>
        <p:spPr>
          <a:xfrm>
            <a:off x="5321300" y="6073422"/>
            <a:ext cx="1319720" cy="369332"/>
          </a:xfrm>
          <a:prstGeom prst="rect">
            <a:avLst/>
          </a:prstGeom>
          <a:noFill/>
        </p:spPr>
        <p:txBody>
          <a:bodyPr wrap="square" rtlCol="0">
            <a:spAutoFit/>
          </a:bodyPr>
          <a:lstStyle/>
          <a:p>
            <a:r>
              <a:rPr lang="en-US" dirty="0" smtClean="0"/>
              <a:t>I2C Protocol</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3127023" y="3216452"/>
            <a:ext cx="5870222" cy="2856970"/>
          </a:xfrm>
          <a:prstGeom prst="rect">
            <a:avLst/>
          </a:prstGeom>
          <a:noFill/>
          <a:ln w="9525">
            <a:noFill/>
            <a:miter lim="800000"/>
            <a:headEnd/>
            <a:tailEnd/>
          </a:ln>
        </p:spPr>
      </p:pic>
    </p:spTree>
    <p:extLst>
      <p:ext uri="{BB962C8B-B14F-4D97-AF65-F5344CB8AC3E}">
        <p14:creationId xmlns="" xmlns:p14="http://schemas.microsoft.com/office/powerpoint/2010/main" val="34761414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Model Tuning:</a:t>
            </a:r>
            <a:endParaRPr lang="en-US" sz="2800" dirty="0"/>
          </a:p>
        </p:txBody>
      </p:sp>
      <p:sp>
        <p:nvSpPr>
          <p:cNvPr id="5" name="TextBox 4"/>
          <p:cNvSpPr txBox="1"/>
          <p:nvPr/>
        </p:nvSpPr>
        <p:spPr>
          <a:xfrm>
            <a:off x="1371600" y="1327150"/>
            <a:ext cx="9563100" cy="5940088"/>
          </a:xfrm>
          <a:prstGeom prst="rect">
            <a:avLst/>
          </a:prstGeom>
          <a:noFill/>
        </p:spPr>
        <p:txBody>
          <a:bodyPr wrap="square" rtlCol="0">
            <a:spAutoFit/>
          </a:bodyPr>
          <a:lstStyle/>
          <a:p>
            <a:pPr algn="just">
              <a:buFont typeface="Arial" pitchFamily="34" charset="0"/>
              <a:buChar char="•"/>
            </a:pPr>
            <a:r>
              <a:rPr lang="en-US" sz="2000" dirty="0" smtClean="0"/>
              <a:t>The Bluetooth device on the robot is paired with the Bluetooth of the android mobile phone. The Bluetooth module on the robot is configured with respect to the Bluetooth controller application, the controls of the robot from the application are coded in the </a:t>
            </a:r>
            <a:r>
              <a:rPr lang="en-US" sz="2000" dirty="0" err="1" smtClean="0"/>
              <a:t>Arduino</a:t>
            </a:r>
            <a:r>
              <a:rPr lang="en-US" sz="2000" dirty="0" smtClean="0"/>
              <a:t> code.</a:t>
            </a:r>
          </a:p>
          <a:p>
            <a:pPr algn="just">
              <a:buFont typeface="Arial" pitchFamily="34" charset="0"/>
              <a:buChar char="•"/>
            </a:pPr>
            <a:r>
              <a:rPr lang="en-US" sz="2000" dirty="0" smtClean="0"/>
              <a:t>The ‘start ’ command is  given to  the   robot  from   the  mobile  phone  application . On</a:t>
            </a:r>
            <a:endParaRPr lang="en-US" sz="2000" b="1" dirty="0" smtClean="0"/>
          </a:p>
          <a:p>
            <a:pPr algn="just"/>
            <a:r>
              <a:rPr lang="en-US" sz="2000" dirty="0" smtClean="0"/>
              <a:t>Initialization , The robot  is  expected to  start the  gait  and then as  per the hurdles in the </a:t>
            </a:r>
            <a:endParaRPr lang="en-US" sz="2000" b="1" dirty="0" smtClean="0"/>
          </a:p>
          <a:p>
            <a:pPr algn="just"/>
            <a:r>
              <a:rPr lang="en-US" sz="2000" dirty="0" smtClean="0"/>
              <a:t>way, it is expected to change it’s direction of locomotion. </a:t>
            </a:r>
          </a:p>
          <a:p>
            <a:pPr algn="just">
              <a:buFont typeface="Arial" pitchFamily="34" charset="0"/>
              <a:buChar char="•"/>
            </a:pPr>
            <a:r>
              <a:rPr lang="en-US" sz="2000" dirty="0" smtClean="0"/>
              <a:t>The IR sensors are placed on the head(master) module with the help of which the obstacles will be detected. </a:t>
            </a:r>
            <a:endParaRPr lang="en-US" sz="2000" b="1" dirty="0" smtClean="0"/>
          </a:p>
          <a:p>
            <a:pPr algn="just">
              <a:buFont typeface="Arial" pitchFamily="34" charset="0"/>
              <a:buChar char="•"/>
            </a:pPr>
            <a:r>
              <a:rPr lang="en-US" sz="2000" dirty="0" smtClean="0"/>
              <a:t>The servo motor’s shaft is a rest i.e. 0 degrees deflection. The I2C communication is established between one master and two slave modules.</a:t>
            </a:r>
          </a:p>
          <a:p>
            <a:pPr algn="just">
              <a:buFont typeface="Arial" pitchFamily="34" charset="0"/>
              <a:buChar char="•"/>
            </a:pPr>
            <a:r>
              <a:rPr lang="en-US" sz="2000" dirty="0" smtClean="0"/>
              <a:t> I2C communication is the main element responsible for the overall data communication between the master and the slaves. A4, A5 and GND pins of all the </a:t>
            </a:r>
            <a:r>
              <a:rPr lang="en-US" sz="2000" dirty="0" err="1" smtClean="0"/>
              <a:t>Arduino</a:t>
            </a:r>
            <a:r>
              <a:rPr lang="en-US" sz="2000" dirty="0" smtClean="0"/>
              <a:t> NANOs are connected over one bus for data transfer. The power supply is given via the lithium ion batteries placed at the tail end. Three such batteries with value 3.7V are series connected to </a:t>
            </a:r>
            <a:r>
              <a:rPr lang="en-US" sz="2000" dirty="0" err="1" smtClean="0"/>
              <a:t>to</a:t>
            </a:r>
            <a:r>
              <a:rPr lang="en-US" sz="2000" dirty="0" smtClean="0"/>
              <a:t> give overall 9V.</a:t>
            </a:r>
            <a:endParaRPr lang="en-US" sz="2000" b="1" dirty="0" smtClean="0"/>
          </a:p>
          <a:p>
            <a:pPr algn="just"/>
            <a:r>
              <a:rPr lang="en-US" sz="2000" dirty="0" smtClean="0"/>
              <a:t/>
            </a:r>
            <a:br>
              <a:rPr lang="en-US" sz="2000" dirty="0" smtClean="0"/>
            </a:br>
            <a:r>
              <a:rPr lang="en-US" sz="2000" dirty="0" smtClean="0"/>
              <a:t> </a:t>
            </a:r>
          </a:p>
          <a:p>
            <a:pPr algn="just"/>
            <a:endParaRPr lang="en-US" sz="2000" dirty="0"/>
          </a:p>
        </p:txBody>
      </p:sp>
    </p:spTree>
    <p:extLst>
      <p:ext uri="{BB962C8B-B14F-4D97-AF65-F5344CB8AC3E}">
        <p14:creationId xmlns="" xmlns:p14="http://schemas.microsoft.com/office/powerpoint/2010/main" val="11950063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Working:</a:t>
            </a:r>
            <a:endParaRPr lang="en-US" sz="2800" dirty="0"/>
          </a:p>
        </p:txBody>
      </p:sp>
      <p:sp>
        <p:nvSpPr>
          <p:cNvPr id="5" name="TextBox 4"/>
          <p:cNvSpPr txBox="1"/>
          <p:nvPr/>
        </p:nvSpPr>
        <p:spPr>
          <a:xfrm>
            <a:off x="1371600" y="1293284"/>
            <a:ext cx="9563100" cy="4093428"/>
          </a:xfrm>
          <a:prstGeom prst="rect">
            <a:avLst/>
          </a:prstGeom>
          <a:noFill/>
        </p:spPr>
        <p:txBody>
          <a:bodyPr wrap="square" rtlCol="0">
            <a:spAutoFit/>
          </a:bodyPr>
          <a:lstStyle/>
          <a:p>
            <a:pPr lvl="0">
              <a:buFont typeface="Arial" pitchFamily="34" charset="0"/>
              <a:buChar char="•"/>
            </a:pPr>
            <a:r>
              <a:rPr lang="en-US" sz="2000" dirty="0" smtClean="0"/>
              <a:t>The android mobile application named “Bluetooth controller” is used to initialize the robot.</a:t>
            </a:r>
            <a:endParaRPr lang="en-US" sz="2000" b="1" dirty="0" smtClean="0"/>
          </a:p>
          <a:p>
            <a:pPr lvl="0">
              <a:buFont typeface="Arial" pitchFamily="34" charset="0"/>
              <a:buChar char="•"/>
            </a:pPr>
            <a:r>
              <a:rPr lang="en-US" sz="2000" dirty="0" smtClean="0"/>
              <a:t>The master module starts initialization of itself and the slave modules</a:t>
            </a:r>
            <a:endParaRPr lang="en-US" sz="2000" b="1" dirty="0" smtClean="0"/>
          </a:p>
          <a:p>
            <a:pPr lvl="0">
              <a:buFont typeface="Arial" pitchFamily="34" charset="0"/>
              <a:buChar char="•"/>
            </a:pPr>
            <a:r>
              <a:rPr lang="en-US" sz="2000" dirty="0" smtClean="0"/>
              <a:t>The servo motors take 45 degree angle turns towards left and right alternately.</a:t>
            </a:r>
            <a:endParaRPr lang="en-US" sz="2000" b="1" dirty="0" smtClean="0"/>
          </a:p>
          <a:p>
            <a:pPr lvl="0">
              <a:buFont typeface="Arial" pitchFamily="34" charset="0"/>
              <a:buChar char="•"/>
            </a:pPr>
            <a:r>
              <a:rPr lang="en-US" sz="2000" dirty="0" smtClean="0"/>
              <a:t>The motion of the master starts first, succeeded by the tail module and lastly moves.</a:t>
            </a:r>
            <a:endParaRPr lang="en-US" sz="2000" b="1" dirty="0" smtClean="0"/>
          </a:p>
          <a:p>
            <a:pPr lvl="0">
              <a:buFont typeface="Arial" pitchFamily="34" charset="0"/>
              <a:buChar char="•"/>
            </a:pPr>
            <a:r>
              <a:rPr lang="en-US" sz="2000" dirty="0" smtClean="0"/>
              <a:t>The master module is continuously checking for the obstacles or hurdles with the help of the IR sensors mounted on it.</a:t>
            </a:r>
            <a:endParaRPr lang="en-US" sz="2000" b="1" dirty="0" smtClean="0"/>
          </a:p>
          <a:p>
            <a:pPr lvl="0">
              <a:buFont typeface="Arial" pitchFamily="34" charset="0"/>
              <a:buChar char="•"/>
            </a:pPr>
            <a:r>
              <a:rPr lang="en-US" sz="2000" dirty="0" smtClean="0"/>
              <a:t>If the master module is detecting an obstacle, the module checks free path towards the left of the hurdle.</a:t>
            </a:r>
            <a:endParaRPr lang="en-US" sz="2000" b="1" dirty="0" smtClean="0"/>
          </a:p>
          <a:p>
            <a:pPr lvl="0">
              <a:buFont typeface="Arial" pitchFamily="34" charset="0"/>
              <a:buChar char="•"/>
            </a:pPr>
            <a:r>
              <a:rPr lang="en-US" sz="2000" dirty="0" smtClean="0"/>
              <a:t>Keeps checking until a free path is found. The master bends in that direction accordingly. The master also sends the instructions to slave modules to change gait accordingly.</a:t>
            </a:r>
            <a:endParaRPr lang="en-US" sz="2000" b="1" dirty="0" smtClean="0"/>
          </a:p>
          <a:p>
            <a:endParaRPr lang="en-US" sz="2000" b="1" dirty="0" smtClean="0"/>
          </a:p>
          <a:p>
            <a:pPr marL="342900" indent="-342900"/>
            <a:endParaRPr lang="en-US" sz="2000" dirty="0"/>
          </a:p>
        </p:txBody>
      </p:sp>
    </p:spTree>
    <p:extLst>
      <p:ext uri="{BB962C8B-B14F-4D97-AF65-F5344CB8AC3E}">
        <p14:creationId xmlns="" xmlns:p14="http://schemas.microsoft.com/office/powerpoint/2010/main" val="18411596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3970318"/>
          </a:xfrm>
          <a:prstGeom prst="rect">
            <a:avLst/>
          </a:prstGeom>
          <a:noFill/>
        </p:spPr>
        <p:txBody>
          <a:bodyPr wrap="square" rtlCol="0">
            <a:spAutoFit/>
          </a:bodyPr>
          <a:lstStyle/>
          <a:p>
            <a:r>
              <a:rPr lang="en-US" sz="2800" dirty="0" smtClean="0"/>
              <a:t>Working:</a:t>
            </a:r>
          </a:p>
          <a:p>
            <a:endParaRPr lang="en-US" sz="2800" dirty="0" smtClean="0"/>
          </a:p>
          <a:p>
            <a:pPr lvl="0">
              <a:buFont typeface="Arial" pitchFamily="34" charset="0"/>
              <a:buChar char="•"/>
            </a:pPr>
            <a:r>
              <a:rPr lang="en-US" sz="2000" dirty="0" smtClean="0"/>
              <a:t>If free path is found, master resumes to the regular locomotion and commands the same to the two slave modules.</a:t>
            </a:r>
            <a:endParaRPr lang="en-US" sz="2000" b="1" dirty="0" smtClean="0"/>
          </a:p>
          <a:p>
            <a:pPr lvl="0">
              <a:buFont typeface="Arial" pitchFamily="34" charset="0"/>
              <a:buChar char="•"/>
            </a:pPr>
            <a:r>
              <a:rPr lang="en-US" sz="2000" dirty="0" smtClean="0"/>
              <a:t>If no free path is found to the left, the master starts checking the free path to the right of the obstacle.</a:t>
            </a:r>
            <a:endParaRPr lang="en-US" sz="2000" b="1" dirty="0" smtClean="0"/>
          </a:p>
          <a:p>
            <a:pPr lvl="0">
              <a:buFont typeface="Arial" pitchFamily="34" charset="0"/>
              <a:buChar char="•"/>
            </a:pPr>
            <a:r>
              <a:rPr lang="en-US" sz="2000" dirty="0" smtClean="0"/>
              <a:t>If free path is found, master returns back to the regular locomotion and notifies the slaves modules to do the same.</a:t>
            </a:r>
            <a:endParaRPr lang="en-US" sz="2000" b="1" dirty="0" smtClean="0"/>
          </a:p>
          <a:p>
            <a:pPr lvl="0">
              <a:buFont typeface="Arial" pitchFamily="34" charset="0"/>
              <a:buChar char="•"/>
            </a:pPr>
            <a:r>
              <a:rPr lang="en-US" sz="2000" dirty="0" smtClean="0"/>
              <a:t>If no free path is found in either of the directions, the master module aborts the motion and commands the slaves to do the same</a:t>
            </a:r>
            <a:r>
              <a:rPr lang="en-US" sz="2800" dirty="0" smtClean="0"/>
              <a:t>.</a:t>
            </a:r>
            <a:endParaRPr lang="en-US" sz="2800" b="1" dirty="0" smtClean="0"/>
          </a:p>
          <a:p>
            <a:r>
              <a:rPr lang="en-US" sz="2800" dirty="0" smtClean="0"/>
              <a:t> </a:t>
            </a:r>
            <a:endParaRPr lang="en-US" sz="2800" dirty="0"/>
          </a:p>
        </p:txBody>
      </p:sp>
    </p:spTree>
    <p:extLst>
      <p:ext uri="{BB962C8B-B14F-4D97-AF65-F5344CB8AC3E}">
        <p14:creationId xmlns="" xmlns:p14="http://schemas.microsoft.com/office/powerpoint/2010/main" val="1841159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1003301" y="6058620"/>
            <a:ext cx="3670300" cy="400110"/>
          </a:xfrm>
          <a:prstGeom prst="rect">
            <a:avLst/>
          </a:prstGeom>
          <a:noFill/>
        </p:spPr>
        <p:txBody>
          <a:bodyPr wrap="square" rtlCol="0">
            <a:spAutoFit/>
          </a:bodyPr>
          <a:lstStyle/>
          <a:p>
            <a:r>
              <a:rPr lang="en-US" sz="2000" dirty="0" smtClean="0"/>
              <a:t>Position of robot at 2 sec</a:t>
            </a:r>
            <a:endParaRPr lang="en-US" sz="2000" dirty="0"/>
          </a:p>
        </p:txBody>
      </p:sp>
      <p:sp>
        <p:nvSpPr>
          <p:cNvPr id="8" name="TextBox 7"/>
          <p:cNvSpPr txBox="1"/>
          <p:nvPr/>
        </p:nvSpPr>
        <p:spPr>
          <a:xfrm>
            <a:off x="6578600" y="6074585"/>
            <a:ext cx="3670300" cy="400110"/>
          </a:xfrm>
          <a:prstGeom prst="rect">
            <a:avLst/>
          </a:prstGeom>
          <a:noFill/>
        </p:spPr>
        <p:txBody>
          <a:bodyPr wrap="square" rtlCol="0">
            <a:spAutoFit/>
          </a:bodyPr>
          <a:lstStyle/>
          <a:p>
            <a:r>
              <a:rPr lang="en-US" sz="2000" dirty="0" smtClean="0"/>
              <a:t>Position of robot at 2.75 sec</a:t>
            </a:r>
            <a:endParaRPr lang="en-US" sz="2000" dirty="0"/>
          </a:p>
        </p:txBody>
      </p:sp>
      <p:pic>
        <p:nvPicPr>
          <p:cNvPr id="1026" name="Picture 2" descr="C:\Users\win\Desktop\abhaya resume\0012.jpg"/>
          <p:cNvPicPr>
            <a:picLocks noChangeAspect="1" noChangeArrowheads="1"/>
          </p:cNvPicPr>
          <p:nvPr/>
        </p:nvPicPr>
        <p:blipFill>
          <a:blip r:embed="rId3" cstate="print"/>
          <a:srcRect/>
          <a:stretch>
            <a:fillRect/>
          </a:stretch>
        </p:blipFill>
        <p:spPr bwMode="auto">
          <a:xfrm>
            <a:off x="922339" y="758473"/>
            <a:ext cx="3954462" cy="5055305"/>
          </a:xfrm>
          <a:prstGeom prst="rect">
            <a:avLst/>
          </a:prstGeom>
          <a:noFill/>
        </p:spPr>
      </p:pic>
      <p:pic>
        <p:nvPicPr>
          <p:cNvPr id="1027" name="Picture 3" descr="C:\Users\win\Desktop\abhaya resume\0013.jpg"/>
          <p:cNvPicPr>
            <a:picLocks noChangeAspect="1" noChangeArrowheads="1"/>
          </p:cNvPicPr>
          <p:nvPr/>
        </p:nvPicPr>
        <p:blipFill>
          <a:blip r:embed="rId4" cstate="print"/>
          <a:srcRect/>
          <a:stretch>
            <a:fillRect/>
          </a:stretch>
        </p:blipFill>
        <p:spPr bwMode="auto">
          <a:xfrm>
            <a:off x="6400800" y="812799"/>
            <a:ext cx="3488267" cy="5023556"/>
          </a:xfrm>
          <a:prstGeom prst="rect">
            <a:avLst/>
          </a:prstGeom>
          <a:noFill/>
        </p:spPr>
      </p:pic>
    </p:spTree>
    <p:extLst>
      <p:ext uri="{BB962C8B-B14F-4D97-AF65-F5344CB8AC3E}">
        <p14:creationId xmlns="" xmlns:p14="http://schemas.microsoft.com/office/powerpoint/2010/main" val="27372375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1003301" y="6058620"/>
            <a:ext cx="3670300" cy="400110"/>
          </a:xfrm>
          <a:prstGeom prst="rect">
            <a:avLst/>
          </a:prstGeom>
          <a:noFill/>
        </p:spPr>
        <p:txBody>
          <a:bodyPr wrap="square" rtlCol="0">
            <a:spAutoFit/>
          </a:bodyPr>
          <a:lstStyle/>
          <a:p>
            <a:r>
              <a:rPr lang="en-US" sz="2000" dirty="0" smtClean="0"/>
              <a:t>Position of robot at 3 sec</a:t>
            </a:r>
            <a:endParaRPr lang="en-US" sz="2000" dirty="0"/>
          </a:p>
        </p:txBody>
      </p:sp>
      <p:sp>
        <p:nvSpPr>
          <p:cNvPr id="8" name="TextBox 7"/>
          <p:cNvSpPr txBox="1"/>
          <p:nvPr/>
        </p:nvSpPr>
        <p:spPr>
          <a:xfrm>
            <a:off x="6163733" y="6074585"/>
            <a:ext cx="4085167" cy="400110"/>
          </a:xfrm>
          <a:prstGeom prst="rect">
            <a:avLst/>
          </a:prstGeom>
          <a:noFill/>
        </p:spPr>
        <p:txBody>
          <a:bodyPr wrap="square" rtlCol="0">
            <a:spAutoFit/>
          </a:bodyPr>
          <a:lstStyle/>
          <a:p>
            <a:r>
              <a:rPr lang="en-US" sz="2000" dirty="0" smtClean="0"/>
              <a:t>Position of robot at 3.5 sec</a:t>
            </a:r>
            <a:endParaRPr lang="en-US" sz="2000" dirty="0"/>
          </a:p>
        </p:txBody>
      </p:sp>
      <p:pic>
        <p:nvPicPr>
          <p:cNvPr id="2050" name="Picture 2" descr="C:\Users\win\Desktop\abhaya resume\0014.jpg"/>
          <p:cNvPicPr>
            <a:picLocks noChangeAspect="1" noChangeArrowheads="1"/>
          </p:cNvPicPr>
          <p:nvPr/>
        </p:nvPicPr>
        <p:blipFill>
          <a:blip r:embed="rId3" cstate="print"/>
          <a:srcRect/>
          <a:stretch>
            <a:fillRect/>
          </a:stretch>
        </p:blipFill>
        <p:spPr bwMode="auto">
          <a:xfrm>
            <a:off x="948267" y="863600"/>
            <a:ext cx="4109156" cy="5096933"/>
          </a:xfrm>
          <a:prstGeom prst="rect">
            <a:avLst/>
          </a:prstGeom>
          <a:noFill/>
        </p:spPr>
      </p:pic>
      <p:pic>
        <p:nvPicPr>
          <p:cNvPr id="2051" name="Picture 3"/>
          <p:cNvPicPr>
            <a:picLocks noChangeAspect="1" noChangeArrowheads="1"/>
          </p:cNvPicPr>
          <p:nvPr/>
        </p:nvPicPr>
        <p:blipFill>
          <a:blip r:embed="rId4" cstate="print"/>
          <a:srcRect/>
          <a:stretch>
            <a:fillRect/>
          </a:stretch>
        </p:blipFill>
        <p:spPr bwMode="auto">
          <a:xfrm>
            <a:off x="5805312" y="846667"/>
            <a:ext cx="3891844" cy="5102577"/>
          </a:xfrm>
          <a:prstGeom prst="rect">
            <a:avLst/>
          </a:prstGeom>
          <a:noFill/>
          <a:ln w="9525">
            <a:noFill/>
            <a:miter lim="800000"/>
            <a:headEnd/>
            <a:tailEnd/>
          </a:ln>
        </p:spPr>
      </p:pic>
    </p:spTree>
    <p:extLst>
      <p:ext uri="{BB962C8B-B14F-4D97-AF65-F5344CB8AC3E}">
        <p14:creationId xmlns="" xmlns:p14="http://schemas.microsoft.com/office/powerpoint/2010/main" val="27372375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420144" y="6549041"/>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889000" y="749300"/>
            <a:ext cx="10380317" cy="523220"/>
          </a:xfrm>
          <a:prstGeom prst="rect">
            <a:avLst/>
          </a:prstGeom>
          <a:noFill/>
        </p:spPr>
        <p:txBody>
          <a:bodyPr wrap="square" rtlCol="0">
            <a:spAutoFit/>
          </a:bodyPr>
          <a:lstStyle/>
          <a:p>
            <a:r>
              <a:rPr lang="en-US" sz="2800" dirty="0" smtClean="0"/>
              <a:t>Results:</a:t>
            </a:r>
            <a:endParaRPr lang="en-US" sz="2800" dirty="0"/>
          </a:p>
        </p:txBody>
      </p:sp>
      <p:sp>
        <p:nvSpPr>
          <p:cNvPr id="5" name="TextBox 4"/>
          <p:cNvSpPr txBox="1"/>
          <p:nvPr/>
        </p:nvSpPr>
        <p:spPr>
          <a:xfrm>
            <a:off x="1371600" y="1327150"/>
            <a:ext cx="9563100" cy="5324535"/>
          </a:xfrm>
          <a:prstGeom prst="rect">
            <a:avLst/>
          </a:prstGeom>
          <a:noFill/>
        </p:spPr>
        <p:txBody>
          <a:bodyPr wrap="square" rtlCol="0">
            <a:spAutoFit/>
          </a:bodyPr>
          <a:lstStyle/>
          <a:p>
            <a:pPr lvl="0" algn="just">
              <a:buFont typeface="Arial" pitchFamily="34" charset="0"/>
              <a:buChar char="•"/>
            </a:pPr>
            <a:r>
              <a:rPr lang="en-US" sz="2000" dirty="0" smtClean="0"/>
              <a:t>The module height is 8 cm when in reset mode.</a:t>
            </a:r>
          </a:p>
          <a:p>
            <a:pPr lvl="0" algn="just">
              <a:buFont typeface="Arial" pitchFamily="34" charset="0"/>
              <a:buChar char="•"/>
            </a:pPr>
            <a:r>
              <a:rPr lang="en-US" sz="2000" dirty="0" smtClean="0"/>
              <a:t>The master module and slave modules together make the snake robot 24 cm long.</a:t>
            </a:r>
          </a:p>
          <a:p>
            <a:pPr lvl="0" algn="just">
              <a:buFont typeface="Arial" pitchFamily="34" charset="0"/>
              <a:buChar char="•"/>
            </a:pPr>
            <a:r>
              <a:rPr lang="en-US" sz="2000" dirty="0" smtClean="0"/>
              <a:t>The servo motors deflect from origin with an angle of 45 degree to the left and the right alternatively.</a:t>
            </a:r>
          </a:p>
          <a:p>
            <a:pPr lvl="0" algn="just">
              <a:buFont typeface="Arial" pitchFamily="34" charset="0"/>
              <a:buChar char="•"/>
            </a:pPr>
            <a:r>
              <a:rPr lang="en-US" sz="2000" dirty="0" smtClean="0"/>
              <a:t>The master moves first, then the tail and lastly the mid module.</a:t>
            </a:r>
          </a:p>
          <a:p>
            <a:pPr lvl="0" algn="just">
              <a:buFont typeface="Arial" pitchFamily="34" charset="0"/>
              <a:buChar char="•"/>
            </a:pPr>
            <a:r>
              <a:rPr lang="en-US" sz="2000" dirty="0" smtClean="0"/>
              <a:t>The entire robot moves with a speed of 6mm/s.</a:t>
            </a:r>
          </a:p>
          <a:p>
            <a:pPr lvl="0" algn="just">
              <a:buFont typeface="Arial" pitchFamily="34" charset="0"/>
              <a:buChar char="•"/>
            </a:pPr>
            <a:r>
              <a:rPr lang="en-US" sz="2000" dirty="0" smtClean="0"/>
              <a:t>The maximum compression occurring on each side of the module is in between 60 degree to 75 degrees.</a:t>
            </a:r>
          </a:p>
          <a:p>
            <a:pPr lvl="0" algn="just">
              <a:buFont typeface="Arial" pitchFamily="34" charset="0"/>
              <a:buChar char="•"/>
            </a:pPr>
            <a:r>
              <a:rPr lang="en-US" sz="2000" dirty="0" smtClean="0"/>
              <a:t>When an obstacle is detected the maximum compression occurred in the module is </a:t>
            </a:r>
            <a:r>
              <a:rPr lang="en-US" sz="2000" dirty="0" err="1" smtClean="0"/>
              <a:t>upto</a:t>
            </a:r>
            <a:r>
              <a:rPr lang="en-US" sz="2000" dirty="0" smtClean="0"/>
              <a:t> 40 degrees</a:t>
            </a:r>
          </a:p>
          <a:p>
            <a:pPr lvl="0" algn="just">
              <a:buFont typeface="Arial" pitchFamily="34" charset="0"/>
              <a:buChar char="•"/>
            </a:pPr>
            <a:r>
              <a:rPr lang="en-US" sz="2000" dirty="0" smtClean="0"/>
              <a:t>When a hurdle comes, the master module deflects more towards left and subsequently the slave modules too.</a:t>
            </a:r>
          </a:p>
          <a:p>
            <a:pPr lvl="0" algn="just">
              <a:buFont typeface="Arial" pitchFamily="34" charset="0"/>
              <a:buChar char="•"/>
            </a:pPr>
            <a:r>
              <a:rPr lang="en-US" sz="2000" dirty="0" smtClean="0"/>
              <a:t>When free path is found, the master module returns to the regular gait and also commands the slaves to do the same.</a:t>
            </a:r>
          </a:p>
          <a:p>
            <a:pPr lvl="0" algn="just">
              <a:buFont typeface="Arial" pitchFamily="34" charset="0"/>
              <a:buChar char="•"/>
            </a:pPr>
            <a:r>
              <a:rPr lang="en-US" sz="2000" dirty="0" smtClean="0"/>
              <a:t>When no free path found on the left side, the module moves towards the right side.</a:t>
            </a:r>
          </a:p>
          <a:p>
            <a:pPr algn="just">
              <a:buFont typeface="Arial" pitchFamily="34" charset="0"/>
              <a:buChar char="•"/>
            </a:pPr>
            <a:r>
              <a:rPr lang="en-US" sz="2000" dirty="0" smtClean="0"/>
              <a:t>When free path found on the right, the module starts moving on that free path by returning to the original gait.</a:t>
            </a:r>
          </a:p>
        </p:txBody>
      </p:sp>
      <p:sp>
        <p:nvSpPr>
          <p:cNvPr id="53" name="TextBox 52"/>
          <p:cNvSpPr txBox="1"/>
          <p:nvPr/>
        </p:nvSpPr>
        <p:spPr>
          <a:xfrm>
            <a:off x="3657600" y="2921000"/>
            <a:ext cx="184731" cy="369332"/>
          </a:xfrm>
          <a:prstGeom prst="rect">
            <a:avLst/>
          </a:prstGeom>
          <a:noFill/>
        </p:spPr>
        <p:txBody>
          <a:bodyPr wrap="none" rtlCol="0">
            <a:spAutoFit/>
          </a:bodyPr>
          <a:lstStyle/>
          <a:p>
            <a:endParaRPr lang="en-US" dirty="0"/>
          </a:p>
        </p:txBody>
      </p:sp>
    </p:spTree>
    <p:extLst>
      <p:ext uri="{BB962C8B-B14F-4D97-AF65-F5344CB8AC3E}">
        <p14:creationId xmlns="" xmlns:p14="http://schemas.microsoft.com/office/powerpoint/2010/main" val="25969731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5" name="TextBox 4"/>
          <p:cNvSpPr txBox="1"/>
          <p:nvPr/>
        </p:nvSpPr>
        <p:spPr>
          <a:xfrm>
            <a:off x="812800" y="730758"/>
            <a:ext cx="8928100" cy="523220"/>
          </a:xfrm>
          <a:prstGeom prst="rect">
            <a:avLst/>
          </a:prstGeom>
          <a:noFill/>
        </p:spPr>
        <p:txBody>
          <a:bodyPr wrap="square" rtlCol="0">
            <a:spAutoFit/>
          </a:bodyPr>
          <a:lstStyle/>
          <a:p>
            <a:r>
              <a:rPr lang="en-US" sz="2800" dirty="0" smtClean="0"/>
              <a:t>Applications and Future work:</a:t>
            </a:r>
            <a:endParaRPr lang="en-US" sz="2800" dirty="0"/>
          </a:p>
        </p:txBody>
      </p:sp>
      <p:sp>
        <p:nvSpPr>
          <p:cNvPr id="7" name="TextBox 6"/>
          <p:cNvSpPr txBox="1"/>
          <p:nvPr/>
        </p:nvSpPr>
        <p:spPr>
          <a:xfrm>
            <a:off x="1579217" y="1271670"/>
            <a:ext cx="9690100" cy="5078313"/>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smtClean="0"/>
              <a:t>This robot is able to perform obstacle detection</a:t>
            </a:r>
            <a:r>
              <a:rPr lang="en-US" sz="2000" dirty="0" smtClean="0"/>
              <a:t>.</a:t>
            </a:r>
          </a:p>
          <a:p>
            <a:pPr marL="285750" indent="-285750" algn="just">
              <a:buFont typeface="Arial" panose="020B0604020202020204" pitchFamily="34" charset="0"/>
              <a:buChar char="•"/>
            </a:pPr>
            <a:r>
              <a:rPr lang="en-US" sz="2000" dirty="0" smtClean="0"/>
              <a:t>The robot can move in forward, left , right directions as instructed by the mobile application. </a:t>
            </a:r>
            <a:endParaRPr lang="en-US" sz="2000" dirty="0" smtClean="0"/>
          </a:p>
          <a:p>
            <a:pPr marL="285750" indent="-285750" algn="just">
              <a:buFont typeface="Arial" panose="020B0604020202020204" pitchFamily="34" charset="0"/>
              <a:buChar char="•"/>
            </a:pPr>
            <a:r>
              <a:rPr lang="en-US" sz="2000" dirty="0" smtClean="0"/>
              <a:t>By making it </a:t>
            </a:r>
            <a:r>
              <a:rPr lang="en-US" sz="2000" dirty="0" err="1" smtClean="0"/>
              <a:t>wifi</a:t>
            </a:r>
            <a:r>
              <a:rPr lang="en-US" sz="2000" dirty="0" smtClean="0"/>
              <a:t> module  and camera enabled, this robot could be sent in places where it is humanly impossible to reach or fit in.</a:t>
            </a:r>
          </a:p>
          <a:p>
            <a:pPr marL="285750" lvl="0" indent="-285750" algn="just">
              <a:buFont typeface="Arial" panose="020B0604020202020204" pitchFamily="34" charset="0"/>
              <a:buChar char="•"/>
            </a:pPr>
            <a:r>
              <a:rPr lang="en-US" sz="2000" dirty="0" smtClean="0"/>
              <a:t>The robot can be equipped with other functionalities like detecting human bodies or animals by fixing heat sensors on it.</a:t>
            </a:r>
          </a:p>
          <a:p>
            <a:pPr lvl="0" algn="just">
              <a:buFont typeface="Arial" pitchFamily="34" charset="0"/>
              <a:buChar char="•"/>
            </a:pPr>
            <a:r>
              <a:rPr lang="en-US" sz="2000" dirty="0" smtClean="0"/>
              <a:t>  The master module can be programmed in such a way that when it checks for obstacles or                  objects, it can measure the width of them by simultaneously scanning the object length on both the sides.  </a:t>
            </a:r>
          </a:p>
          <a:p>
            <a:pPr lvl="0" algn="just">
              <a:buFont typeface="Arial" pitchFamily="34" charset="0"/>
              <a:buChar char="•"/>
            </a:pPr>
            <a:r>
              <a:rPr lang="en-US" sz="2000" dirty="0" smtClean="0"/>
              <a:t>When the hardware selected is so that the overall size of the robot reduces, along with making the outer body a compact and waterproof structure, this robot can be used to move in the sewage pipes and underground mining</a:t>
            </a:r>
            <a:r>
              <a:rPr lang="en-US" sz="2000" dirty="0" smtClean="0"/>
              <a:t>.</a:t>
            </a:r>
          </a:p>
          <a:p>
            <a:pPr lvl="0" algn="just">
              <a:buFont typeface="Arial" pitchFamily="34" charset="0"/>
              <a:buChar char="•"/>
            </a:pPr>
            <a:r>
              <a:rPr lang="en-US" sz="2000" dirty="0" smtClean="0"/>
              <a:t>The robot can be used in search an rescue operations. </a:t>
            </a:r>
            <a:endParaRPr lang="en-US" sz="2000" dirty="0" smtClean="0"/>
          </a:p>
          <a:p>
            <a:pPr marL="285750" indent="-285750" algn="just">
              <a:buFont typeface="Arial" panose="020B0604020202020204" pitchFamily="34" charset="0"/>
              <a:buChar char="•"/>
            </a:pPr>
            <a:endParaRPr lang="en-US" sz="2000" dirty="0" smtClean="0"/>
          </a:p>
          <a:p>
            <a:pPr marL="285750" indent="-285750" algn="just">
              <a:buFont typeface="Arial" panose="020B0604020202020204" pitchFamily="34" charset="0"/>
              <a:buChar char="•"/>
            </a:pPr>
            <a:endParaRPr lang="en-US" sz="2400" dirty="0"/>
          </a:p>
        </p:txBody>
      </p:sp>
    </p:spTree>
    <p:extLst>
      <p:ext uri="{BB962C8B-B14F-4D97-AF65-F5344CB8AC3E}">
        <p14:creationId xmlns="" xmlns:p14="http://schemas.microsoft.com/office/powerpoint/2010/main" val="16245459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5" name="TextBox 4"/>
          <p:cNvSpPr txBox="1"/>
          <p:nvPr/>
        </p:nvSpPr>
        <p:spPr>
          <a:xfrm>
            <a:off x="812800" y="730758"/>
            <a:ext cx="8928100" cy="523220"/>
          </a:xfrm>
          <a:prstGeom prst="rect">
            <a:avLst/>
          </a:prstGeom>
          <a:noFill/>
        </p:spPr>
        <p:txBody>
          <a:bodyPr wrap="square" rtlCol="0">
            <a:spAutoFit/>
          </a:bodyPr>
          <a:lstStyle/>
          <a:p>
            <a:r>
              <a:rPr lang="en-US" sz="2800" dirty="0" smtClean="0"/>
              <a:t>References:</a:t>
            </a:r>
            <a:endParaRPr lang="en-US" sz="2800" dirty="0"/>
          </a:p>
        </p:txBody>
      </p:sp>
      <p:sp>
        <p:nvSpPr>
          <p:cNvPr id="7" name="TextBox 6"/>
          <p:cNvSpPr txBox="1"/>
          <p:nvPr/>
        </p:nvSpPr>
        <p:spPr>
          <a:xfrm>
            <a:off x="1579217" y="1271670"/>
            <a:ext cx="9690100" cy="5447645"/>
          </a:xfrm>
          <a:prstGeom prst="rect">
            <a:avLst/>
          </a:prstGeom>
          <a:noFill/>
        </p:spPr>
        <p:txBody>
          <a:bodyPr wrap="square" rtlCol="0">
            <a:spAutoFit/>
          </a:bodyPr>
          <a:lstStyle/>
          <a:p>
            <a:pPr lvl="0" algn="just">
              <a:buFont typeface="Arial" pitchFamily="34" charset="0"/>
              <a:buChar char="•"/>
            </a:pPr>
            <a:r>
              <a:rPr lang="en-US" sz="2000" dirty="0" smtClean="0"/>
              <a:t>Ming </a:t>
            </a:r>
            <a:r>
              <a:rPr lang="en-US" sz="2000" dirty="0" err="1" smtClean="0"/>
              <a:t>Luo</a:t>
            </a:r>
            <a:r>
              <a:rPr lang="en-US" sz="2000" dirty="0" smtClean="0"/>
              <a:t>, </a:t>
            </a:r>
            <a:r>
              <a:rPr lang="en-US" sz="2000" dirty="0" err="1" smtClean="0"/>
              <a:t>Ruibo</a:t>
            </a:r>
            <a:r>
              <a:rPr lang="en-US" sz="2000" dirty="0" smtClean="0"/>
              <a:t> Yan , </a:t>
            </a:r>
            <a:r>
              <a:rPr lang="en-US" sz="2000" dirty="0" err="1" smtClean="0"/>
              <a:t>Zhenyu</a:t>
            </a:r>
            <a:r>
              <a:rPr lang="en-US" sz="2000" dirty="0" smtClean="0"/>
              <a:t> Wan, </a:t>
            </a:r>
            <a:r>
              <a:rPr lang="en-US" sz="2000" dirty="0" err="1" smtClean="0"/>
              <a:t>Yun</a:t>
            </a:r>
            <a:r>
              <a:rPr lang="en-US" sz="2000" dirty="0" smtClean="0"/>
              <a:t> kin, Erik H. </a:t>
            </a:r>
            <a:r>
              <a:rPr lang="en-US" sz="2000" dirty="0" err="1" smtClean="0"/>
              <a:t>Skorina</a:t>
            </a:r>
            <a:r>
              <a:rPr lang="en-US" sz="2000" dirty="0" smtClean="0"/>
              <a:t>, </a:t>
            </a:r>
            <a:r>
              <a:rPr lang="en-US" sz="2000" dirty="0" err="1" smtClean="0"/>
              <a:t>Cagdas</a:t>
            </a:r>
            <a:r>
              <a:rPr lang="en-US" sz="2000" dirty="0" smtClean="0"/>
              <a:t> D. </a:t>
            </a:r>
            <a:r>
              <a:rPr lang="en-US" sz="2000" dirty="0" err="1" smtClean="0"/>
              <a:t>Onal</a:t>
            </a:r>
            <a:r>
              <a:rPr lang="en-US" sz="2000" dirty="0" smtClean="0"/>
              <a:t>, “</a:t>
            </a:r>
            <a:r>
              <a:rPr lang="en-US" sz="2000" dirty="0" err="1" smtClean="0"/>
              <a:t>Orisnake</a:t>
            </a:r>
            <a:r>
              <a:rPr lang="en-US" sz="2000" dirty="0" smtClean="0"/>
              <a:t>: Design, Fabrication and Experimental Analysis of a 3-D Origami Snake Robot” </a:t>
            </a:r>
            <a:r>
              <a:rPr lang="en-US" sz="2000" i="1" dirty="0" smtClean="0"/>
              <a:t>IEEE Robotics and Automation Letters, Vol.3, No.3, July 2018</a:t>
            </a:r>
            <a:endParaRPr lang="en-US" sz="2000" dirty="0" smtClean="0"/>
          </a:p>
          <a:p>
            <a:pPr lvl="0" algn="just">
              <a:buFont typeface="Arial" pitchFamily="34" charset="0"/>
              <a:buChar char="•"/>
            </a:pPr>
            <a:r>
              <a:rPr lang="en-US" sz="2000" dirty="0" smtClean="0"/>
              <a:t>J </a:t>
            </a:r>
            <a:r>
              <a:rPr lang="en-US" sz="2000" dirty="0" err="1" smtClean="0"/>
              <a:t>Santoso</a:t>
            </a:r>
            <a:r>
              <a:rPr lang="en-US" sz="2000" dirty="0" smtClean="0"/>
              <a:t>, E. </a:t>
            </a:r>
            <a:r>
              <a:rPr lang="en-US" sz="2000" dirty="0" err="1" smtClean="0"/>
              <a:t>Skorin</a:t>
            </a:r>
            <a:r>
              <a:rPr lang="en-US" sz="2000" dirty="0" smtClean="0"/>
              <a:t>, </a:t>
            </a:r>
            <a:r>
              <a:rPr lang="en-US" sz="2000" dirty="0" err="1" smtClean="0"/>
              <a:t>M.Luo</a:t>
            </a:r>
            <a:r>
              <a:rPr lang="en-US" sz="2000" dirty="0" smtClean="0"/>
              <a:t>, R. Yan and C.D </a:t>
            </a:r>
            <a:r>
              <a:rPr lang="en-US" sz="2000" dirty="0" err="1" smtClean="0"/>
              <a:t>Onal</a:t>
            </a:r>
            <a:r>
              <a:rPr lang="en-US" sz="2000" dirty="0" smtClean="0"/>
              <a:t>, “Design and analysis of an origami continuum manipulation module with </a:t>
            </a:r>
            <a:r>
              <a:rPr lang="en-US" sz="2000" dirty="0" err="1" smtClean="0"/>
              <a:t>torsional</a:t>
            </a:r>
            <a:r>
              <a:rPr lang="en-US" sz="2000" dirty="0" smtClean="0"/>
              <a:t> strength ,”</a:t>
            </a:r>
            <a:r>
              <a:rPr lang="en-US" sz="2000" i="1" dirty="0" smtClean="0"/>
              <a:t>in </a:t>
            </a:r>
            <a:r>
              <a:rPr lang="en-US" sz="2000" i="1" dirty="0" err="1" smtClean="0"/>
              <a:t>Proc.IEEE</a:t>
            </a:r>
            <a:r>
              <a:rPr lang="en-US" sz="2000" i="1" dirty="0" smtClean="0"/>
              <a:t>/RSJ Int. Conf. </a:t>
            </a:r>
            <a:r>
              <a:rPr lang="en-US" sz="2000" i="1" dirty="0" err="1" smtClean="0"/>
              <a:t>Intell</a:t>
            </a:r>
            <a:r>
              <a:rPr lang="en-US" sz="2000" i="1" dirty="0" smtClean="0"/>
              <a:t>. Robots Syst.,2017,pp.2098-2104</a:t>
            </a:r>
            <a:endParaRPr lang="en-US" sz="2000" dirty="0" smtClean="0"/>
          </a:p>
          <a:p>
            <a:pPr lvl="0" algn="just">
              <a:buFont typeface="Arial" pitchFamily="34" charset="0"/>
              <a:buChar char="•"/>
            </a:pPr>
            <a:r>
              <a:rPr lang="en-US" sz="2000" dirty="0" smtClean="0"/>
              <a:t>Alessandro </a:t>
            </a:r>
            <a:r>
              <a:rPr lang="en-US" sz="2000" dirty="0" err="1" smtClean="0"/>
              <a:t>Fairnelli</a:t>
            </a:r>
            <a:r>
              <a:rPr lang="en-US" sz="2000" dirty="0" smtClean="0"/>
              <a:t>; Giorgio </a:t>
            </a:r>
            <a:r>
              <a:rPr lang="en-US" sz="2000" dirty="0" err="1" smtClean="0"/>
              <a:t>Grisetti</a:t>
            </a:r>
            <a:r>
              <a:rPr lang="en-US" sz="2000" dirty="0" smtClean="0"/>
              <a:t> And Luca </a:t>
            </a:r>
            <a:r>
              <a:rPr lang="en-US" sz="2000" dirty="0" err="1" smtClean="0"/>
              <a:t>Locci,“Design</a:t>
            </a:r>
            <a:r>
              <a:rPr lang="en-US" sz="2000" dirty="0" smtClean="0"/>
              <a:t> and Implementation of Modular software for programming mobile robots” </a:t>
            </a:r>
            <a:r>
              <a:rPr lang="en-US" sz="2000" i="1" dirty="0" smtClean="0"/>
              <a:t>International journal of Advanced Robotic Systems, Vol.3, No.1(2006)</a:t>
            </a:r>
            <a:endParaRPr lang="en-US" sz="2000" dirty="0" smtClean="0"/>
          </a:p>
          <a:p>
            <a:pPr lvl="0" algn="just">
              <a:buFont typeface="Arial" pitchFamily="34" charset="0"/>
              <a:buChar char="•"/>
            </a:pPr>
            <a:r>
              <a:rPr lang="en-US" sz="2000" dirty="0" smtClean="0"/>
              <a:t>Cornell Wright, Austin Buchan, Ben Brown, Jason </a:t>
            </a:r>
            <a:r>
              <a:rPr lang="en-US" sz="2000" dirty="0" err="1" smtClean="0"/>
              <a:t>Geist</a:t>
            </a:r>
            <a:r>
              <a:rPr lang="en-US" sz="2000" dirty="0" smtClean="0"/>
              <a:t>, Michael Schwerin,” Design and architecture of modular snake robot” </a:t>
            </a:r>
            <a:r>
              <a:rPr lang="en-US" sz="2000" i="1" dirty="0" smtClean="0"/>
              <a:t>Conf. IEEE International Conference on Robotics And Automation, 2007,pp.2609-2614</a:t>
            </a:r>
            <a:endParaRPr lang="en-US" sz="2000" dirty="0" smtClean="0"/>
          </a:p>
          <a:p>
            <a:pPr lvl="0" algn="just"/>
            <a:endParaRPr lang="en-US" sz="2000" dirty="0" smtClean="0"/>
          </a:p>
          <a:p>
            <a:pPr lvl="0" algn="just">
              <a:buFont typeface="Arial" pitchFamily="34" charset="0"/>
              <a:buChar char="•"/>
            </a:pPr>
            <a:endParaRPr lang="en-US" sz="2000" dirty="0" smtClean="0"/>
          </a:p>
          <a:p>
            <a:pPr marL="285750" lvl="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endParaRPr lang="en-US" sz="2400" dirty="0" smtClean="0"/>
          </a:p>
          <a:p>
            <a:pPr marL="285750" indent="-285750" algn="just">
              <a:buFont typeface="Arial" panose="020B0604020202020204" pitchFamily="34" charset="0"/>
              <a:buChar char="•"/>
            </a:pPr>
            <a:endParaRPr lang="en-US" sz="2400" dirty="0"/>
          </a:p>
        </p:txBody>
      </p:sp>
    </p:spTree>
    <p:extLst>
      <p:ext uri="{BB962C8B-B14F-4D97-AF65-F5344CB8AC3E}">
        <p14:creationId xmlns="" xmlns:p14="http://schemas.microsoft.com/office/powerpoint/2010/main" val="20118601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5" name="TextBox 4"/>
          <p:cNvSpPr txBox="1"/>
          <p:nvPr/>
        </p:nvSpPr>
        <p:spPr>
          <a:xfrm>
            <a:off x="812800" y="730758"/>
            <a:ext cx="8928100" cy="523220"/>
          </a:xfrm>
          <a:prstGeom prst="rect">
            <a:avLst/>
          </a:prstGeom>
          <a:noFill/>
        </p:spPr>
        <p:txBody>
          <a:bodyPr wrap="square" rtlCol="0">
            <a:spAutoFit/>
          </a:bodyPr>
          <a:lstStyle/>
          <a:p>
            <a:r>
              <a:rPr lang="en-US" sz="2800" dirty="0" smtClean="0"/>
              <a:t>Introduction:</a:t>
            </a:r>
            <a:endParaRPr lang="en-US" sz="2800" dirty="0"/>
          </a:p>
        </p:txBody>
      </p:sp>
      <p:sp>
        <p:nvSpPr>
          <p:cNvPr id="7" name="TextBox 6"/>
          <p:cNvSpPr txBox="1"/>
          <p:nvPr/>
        </p:nvSpPr>
        <p:spPr>
          <a:xfrm>
            <a:off x="1574800" y="1446966"/>
            <a:ext cx="9690100" cy="4708981"/>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smtClean="0"/>
              <a:t>Soft robotics is an evolving branch of robotics and </a:t>
            </a:r>
            <a:r>
              <a:rPr lang="en-US" sz="2000" dirty="0" smtClean="0"/>
              <a:t>automation, invented in 2012 by George </a:t>
            </a:r>
            <a:r>
              <a:rPr lang="en-US" sz="2000" dirty="0" err="1" smtClean="0"/>
              <a:t>Whitesides</a:t>
            </a:r>
            <a:r>
              <a:rPr lang="en-US" sz="2000" dirty="0" smtClean="0"/>
              <a:t>, a chemistry professor in </a:t>
            </a:r>
            <a:r>
              <a:rPr lang="en-US" sz="2000" dirty="0" err="1" smtClean="0"/>
              <a:t>H</a:t>
            </a:r>
            <a:r>
              <a:rPr lang="en-US" sz="2000" dirty="0" err="1" smtClean="0"/>
              <a:t>arward</a:t>
            </a:r>
            <a:r>
              <a:rPr lang="en-US" sz="2000" dirty="0" smtClean="0"/>
              <a:t> University, USA. This </a:t>
            </a:r>
            <a:r>
              <a:rPr lang="en-US" sz="2000" dirty="0" smtClean="0"/>
              <a:t>stream of robotics emerged as an alternative to those frameworks of the robots where the rigidity is a major constraint.</a:t>
            </a:r>
          </a:p>
          <a:p>
            <a:pPr marL="285750" indent="-285750" algn="just">
              <a:buFont typeface="Arial" panose="020B0604020202020204" pitchFamily="34" charset="0"/>
              <a:buChar char="•"/>
            </a:pPr>
            <a:r>
              <a:rPr lang="en-US" sz="2000" dirty="0" smtClean="0"/>
              <a:t> Soft robotics draws heavily from the way in which living organisms move and adapt to their surroundings. </a:t>
            </a:r>
          </a:p>
          <a:p>
            <a:pPr marL="285750" indent="-285750" algn="just">
              <a:buFont typeface="Arial" panose="020B0604020202020204" pitchFamily="34" charset="0"/>
              <a:buChar char="•"/>
            </a:pPr>
            <a:r>
              <a:rPr lang="en-US" sz="2000" dirty="0" smtClean="0"/>
              <a:t>Robots that replicate the living organisms like snakes, spiders and worms have been attempted previously forming an array of multiple small rigid links so as to make it appear and function like a real organism.</a:t>
            </a:r>
          </a:p>
          <a:p>
            <a:pPr marL="285750" indent="-285750" algn="just">
              <a:buFont typeface="Arial" panose="020B0604020202020204" pitchFamily="34" charset="0"/>
              <a:buChar char="•"/>
            </a:pPr>
            <a:r>
              <a:rPr lang="en-US" sz="2000" dirty="0" smtClean="0"/>
              <a:t> Soft robots are best suited for the applications which involve the obstacle detection, and various aspects of search and rescue operations. </a:t>
            </a:r>
          </a:p>
          <a:p>
            <a:pPr algn="just">
              <a:buFont typeface="Arial" pitchFamily="34" charset="0"/>
              <a:buChar char="•"/>
            </a:pPr>
            <a:r>
              <a:rPr lang="en-US" sz="2000" dirty="0"/>
              <a:t> </a:t>
            </a:r>
            <a:r>
              <a:rPr lang="en-US" sz="2000" dirty="0" smtClean="0"/>
              <a:t>   The aim is to fabricate </a:t>
            </a:r>
            <a:r>
              <a:rPr lang="en-US" sz="2000" dirty="0"/>
              <a:t>a low cost, compact, </a:t>
            </a:r>
            <a:r>
              <a:rPr lang="en-US" sz="2000" dirty="0" smtClean="0"/>
              <a:t>Bluetooth controlled soft robotic snake                 which can perform locomotion with a regular serpentine gait in different directions, all controlled with the help of a mobile application ; and using the robot for obstacle detection. . </a:t>
            </a:r>
            <a:endParaRPr lang="en-US" sz="2000" dirty="0"/>
          </a:p>
        </p:txBody>
      </p:sp>
    </p:spTree>
    <p:extLst>
      <p:ext uri="{BB962C8B-B14F-4D97-AF65-F5344CB8AC3E}">
        <p14:creationId xmlns="" xmlns:p14="http://schemas.microsoft.com/office/powerpoint/2010/main" val="5648573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7" name="Rectangle 6"/>
          <p:cNvSpPr/>
          <p:nvPr/>
        </p:nvSpPr>
        <p:spPr>
          <a:xfrm>
            <a:off x="1682044" y="1166843"/>
            <a:ext cx="8624712" cy="3785652"/>
          </a:xfrm>
          <a:prstGeom prst="rect">
            <a:avLst/>
          </a:prstGeom>
        </p:spPr>
        <p:txBody>
          <a:bodyPr wrap="square">
            <a:spAutoFit/>
          </a:bodyPr>
          <a:lstStyle/>
          <a:p>
            <a:pPr lvl="0" algn="just">
              <a:buFont typeface="Arial" pitchFamily="34" charset="0"/>
              <a:buChar char="•"/>
            </a:pPr>
            <a:r>
              <a:rPr lang="en-US" sz="2000" dirty="0" smtClean="0"/>
              <a:t>K.L. </a:t>
            </a:r>
            <a:r>
              <a:rPr lang="en-US" sz="2000" dirty="0" err="1" smtClean="0"/>
              <a:t>Paap</a:t>
            </a:r>
            <a:r>
              <a:rPr lang="en-US" sz="2000" dirty="0" smtClean="0"/>
              <a:t>, T. </a:t>
            </a:r>
            <a:r>
              <a:rPr lang="en-US" sz="2000" dirty="0" err="1" smtClean="0"/>
              <a:t>Christaller</a:t>
            </a:r>
            <a:r>
              <a:rPr lang="en-US" sz="2000" dirty="0" smtClean="0"/>
              <a:t>, F. Kirchner,” A robot snake to inspect broken buildings”, </a:t>
            </a:r>
            <a:r>
              <a:rPr lang="en-US" sz="2000" i="1" dirty="0" smtClean="0"/>
              <a:t>Proceedings of the 2000 IEEE/RSJ, International Conference on Intelligent Robots and Systems</a:t>
            </a:r>
          </a:p>
          <a:p>
            <a:pPr lvl="0" algn="just">
              <a:buFont typeface="Arial" pitchFamily="34" charset="0"/>
              <a:buChar char="•"/>
            </a:pPr>
            <a:r>
              <a:rPr lang="en-US" sz="2000" dirty="0" err="1" smtClean="0"/>
              <a:t>Ketao</a:t>
            </a:r>
            <a:r>
              <a:rPr lang="en-US" sz="2000" dirty="0" smtClean="0"/>
              <a:t> Zhang, Chen </a:t>
            </a:r>
            <a:r>
              <a:rPr lang="en-US" sz="2000" dirty="0" err="1" smtClean="0"/>
              <a:t>Qiu</a:t>
            </a:r>
            <a:r>
              <a:rPr lang="en-US" sz="2000" dirty="0" smtClean="0"/>
              <a:t>, </a:t>
            </a:r>
            <a:r>
              <a:rPr lang="en-US" sz="2000" dirty="0" err="1" smtClean="0"/>
              <a:t>Jian</a:t>
            </a:r>
            <a:r>
              <a:rPr lang="en-US" sz="2000" dirty="0" smtClean="0"/>
              <a:t> S Dai, “An extensible continuum robot with integrated origami parallel </a:t>
            </a:r>
            <a:r>
              <a:rPr lang="en-US" sz="2000" dirty="0" err="1" smtClean="0"/>
              <a:t>modules”,</a:t>
            </a:r>
            <a:r>
              <a:rPr lang="en-US" sz="2000" i="1" dirty="0" err="1" smtClean="0"/>
              <a:t>Journal</a:t>
            </a:r>
            <a:r>
              <a:rPr lang="en-US" sz="2000" i="1" dirty="0" smtClean="0"/>
              <a:t> of Mechanics and Robotics, JMR-15-1175</a:t>
            </a:r>
            <a:endParaRPr lang="en-US" sz="2000" dirty="0" smtClean="0"/>
          </a:p>
          <a:p>
            <a:pPr lvl="0" algn="just">
              <a:buFont typeface="Arial" pitchFamily="34" charset="0"/>
              <a:buChar char="•"/>
            </a:pPr>
            <a:r>
              <a:rPr lang="en-US" sz="2000" dirty="0" smtClean="0"/>
              <a:t>Ming </a:t>
            </a:r>
            <a:r>
              <a:rPr lang="en-US" sz="2000" dirty="0" err="1" smtClean="0"/>
              <a:t>Luo</a:t>
            </a:r>
            <a:r>
              <a:rPr lang="en-US" sz="2000" dirty="0" smtClean="0"/>
              <a:t>, </a:t>
            </a:r>
            <a:r>
              <a:rPr lang="en-US" sz="2000" dirty="0" err="1" smtClean="0"/>
              <a:t>Wut</a:t>
            </a:r>
            <a:r>
              <a:rPr lang="en-US" sz="2000" dirty="0" smtClean="0"/>
              <a:t> Yee </a:t>
            </a:r>
            <a:r>
              <a:rPr lang="en-US" sz="2000" dirty="0" err="1" smtClean="0"/>
              <a:t>Oo</a:t>
            </a:r>
            <a:r>
              <a:rPr lang="en-US" sz="2000" dirty="0" smtClean="0"/>
              <a:t>, </a:t>
            </a:r>
            <a:r>
              <a:rPr lang="en-US" sz="2000" dirty="0" err="1" smtClean="0"/>
              <a:t>Fuchen</a:t>
            </a:r>
            <a:r>
              <a:rPr lang="en-US" sz="2000" dirty="0" smtClean="0"/>
              <a:t> Chen, C. D. </a:t>
            </a:r>
            <a:r>
              <a:rPr lang="en-US" sz="2000" dirty="0" err="1" smtClean="0"/>
              <a:t>Onal</a:t>
            </a:r>
            <a:r>
              <a:rPr lang="en-US" sz="2000" dirty="0" smtClean="0"/>
              <a:t>, Erik. H. </a:t>
            </a:r>
            <a:r>
              <a:rPr lang="en-US" sz="2000" dirty="0" err="1" smtClean="0"/>
              <a:t>Skorina</a:t>
            </a:r>
            <a:r>
              <a:rPr lang="en-US" sz="2000" dirty="0" smtClean="0"/>
              <a:t>,” Reverse pneumatic artificial muscles, modeling, integration and control”, https://doi.org/10.1371/journal.pone.0204637</a:t>
            </a:r>
          </a:p>
          <a:p>
            <a:pPr lvl="0" algn="just">
              <a:buFont typeface="Arial" pitchFamily="34" charset="0"/>
              <a:buChar char="•"/>
            </a:pPr>
            <a:r>
              <a:rPr lang="en-US" sz="2000" dirty="0" err="1" smtClean="0"/>
              <a:t>Evgueni</a:t>
            </a:r>
            <a:r>
              <a:rPr lang="en-US" sz="2000" dirty="0" smtClean="0"/>
              <a:t> </a:t>
            </a:r>
            <a:r>
              <a:rPr lang="en-US" sz="2000" dirty="0" err="1" smtClean="0"/>
              <a:t>T.Filipov</a:t>
            </a:r>
            <a:r>
              <a:rPr lang="en-US" sz="2000" dirty="0" smtClean="0"/>
              <a:t>, Tomohiro </a:t>
            </a:r>
            <a:r>
              <a:rPr lang="en-US" sz="2000" dirty="0" err="1" smtClean="0"/>
              <a:t>Tachi</a:t>
            </a:r>
            <a:r>
              <a:rPr lang="en-US" sz="2000" dirty="0" smtClean="0"/>
              <a:t>, and </a:t>
            </a:r>
            <a:r>
              <a:rPr lang="en-US" sz="2000" dirty="0" err="1" smtClean="0"/>
              <a:t>Glaucio</a:t>
            </a:r>
            <a:r>
              <a:rPr lang="en-US" sz="2000" dirty="0" smtClean="0"/>
              <a:t> H. </a:t>
            </a:r>
            <a:r>
              <a:rPr lang="en-US" sz="2000" dirty="0" err="1" smtClean="0"/>
              <a:t>Paulino,”Origami</a:t>
            </a:r>
            <a:r>
              <a:rPr lang="en-US" sz="2000" dirty="0" smtClean="0"/>
              <a:t> tubes assembled into stiff, yet reconfigurable structures and </a:t>
            </a:r>
            <a:r>
              <a:rPr lang="en-US" sz="2000" dirty="0" err="1" smtClean="0"/>
              <a:t>metamaterials</a:t>
            </a:r>
            <a:r>
              <a:rPr lang="en-US" sz="2000" dirty="0" smtClean="0"/>
              <a:t>”, www.pnas.org/cgi/doi/10.1073/pnas.1509465112</a:t>
            </a:r>
          </a:p>
        </p:txBody>
      </p:sp>
    </p:spTree>
    <p:extLst>
      <p:ext uri="{BB962C8B-B14F-4D97-AF65-F5344CB8AC3E}">
        <p14:creationId xmlns="" xmlns:p14="http://schemas.microsoft.com/office/powerpoint/2010/main" val="2818348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4025900" y="2728052"/>
            <a:ext cx="6223000" cy="1015663"/>
          </a:xfrm>
          <a:prstGeom prst="rect">
            <a:avLst/>
          </a:prstGeom>
          <a:noFill/>
        </p:spPr>
        <p:txBody>
          <a:bodyPr wrap="square" rtlCol="0">
            <a:spAutoFit/>
          </a:bodyPr>
          <a:lstStyle/>
          <a:p>
            <a:r>
              <a:rPr lang="en-US" sz="6000" dirty="0" smtClean="0"/>
              <a:t>Thank You</a:t>
            </a:r>
            <a:endParaRPr lang="en-US" sz="6000" dirty="0"/>
          </a:p>
        </p:txBody>
      </p:sp>
    </p:spTree>
    <p:extLst>
      <p:ext uri="{BB962C8B-B14F-4D97-AF65-F5344CB8AC3E}">
        <p14:creationId xmlns="" xmlns:p14="http://schemas.microsoft.com/office/powerpoint/2010/main" val="281834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pic>
        <p:nvPicPr>
          <p:cNvPr id="8" name="Picture 7" descr="C:\Users\win\Desktop\abhaya resume\reportimages\soft_robotslit.jpg"/>
          <p:cNvPicPr/>
          <p:nvPr/>
        </p:nvPicPr>
        <p:blipFill>
          <a:blip r:embed="rId3" cstate="print"/>
          <a:srcRect/>
          <a:stretch>
            <a:fillRect/>
          </a:stretch>
        </p:blipFill>
        <p:spPr bwMode="auto">
          <a:xfrm>
            <a:off x="3302948" y="1843644"/>
            <a:ext cx="5586103" cy="3170712"/>
          </a:xfrm>
          <a:prstGeom prst="rect">
            <a:avLst/>
          </a:prstGeom>
          <a:noFill/>
          <a:ln w="9525">
            <a:noFill/>
            <a:miter lim="800000"/>
            <a:headEnd/>
            <a:tailEnd/>
          </a:ln>
        </p:spPr>
      </p:pic>
      <p:sp>
        <p:nvSpPr>
          <p:cNvPr id="10" name="Text Placeholder 9"/>
          <p:cNvSpPr>
            <a:spLocks noGrp="1"/>
          </p:cNvSpPr>
          <p:nvPr>
            <p:ph type="body" idx="1"/>
          </p:nvPr>
        </p:nvSpPr>
        <p:spPr>
          <a:xfrm>
            <a:off x="831850" y="5057422"/>
            <a:ext cx="10515600" cy="1032228"/>
          </a:xfrm>
        </p:spPr>
        <p:txBody>
          <a:bodyPr/>
          <a:lstStyle/>
          <a:p>
            <a:r>
              <a:rPr lang="en-US" dirty="0" smtClean="0"/>
              <a:t>                   </a:t>
            </a:r>
            <a:r>
              <a:rPr lang="en-US" dirty="0" smtClean="0">
                <a:solidFill>
                  <a:schemeClr val="tx1"/>
                </a:solidFill>
              </a:rPr>
              <a:t>First  crawling soft robot made by George </a:t>
            </a:r>
            <a:r>
              <a:rPr lang="en-US" dirty="0" err="1" smtClean="0">
                <a:solidFill>
                  <a:schemeClr val="tx1"/>
                </a:solidFill>
              </a:rPr>
              <a:t>Whitesides</a:t>
            </a:r>
            <a:r>
              <a:rPr lang="en-US" dirty="0" smtClean="0">
                <a:solidFill>
                  <a:schemeClr val="tx1"/>
                </a:solidFill>
              </a:rPr>
              <a:t> in 2012.</a:t>
            </a:r>
            <a:r>
              <a:rPr lang="en-US" sz="2000" dirty="0" smtClean="0">
                <a:solidFill>
                  <a:schemeClr val="tx1"/>
                </a:solidFill>
              </a:rPr>
              <a:t> </a:t>
            </a:r>
            <a:endParaRPr lang="en-US" dirty="0">
              <a:solidFill>
                <a:schemeClr val="tx1"/>
              </a:solidFill>
            </a:endParaRPr>
          </a:p>
        </p:txBody>
      </p:sp>
    </p:spTree>
    <p:extLst>
      <p:ext uri="{BB962C8B-B14F-4D97-AF65-F5344CB8AC3E}">
        <p14:creationId xmlns="" xmlns:p14="http://schemas.microsoft.com/office/powerpoint/2010/main" val="5648573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5" name="TextBox 4"/>
          <p:cNvSpPr txBox="1"/>
          <p:nvPr/>
        </p:nvSpPr>
        <p:spPr>
          <a:xfrm>
            <a:off x="812800" y="730758"/>
            <a:ext cx="8928100" cy="523220"/>
          </a:xfrm>
          <a:prstGeom prst="rect">
            <a:avLst/>
          </a:prstGeom>
          <a:noFill/>
        </p:spPr>
        <p:txBody>
          <a:bodyPr wrap="square" rtlCol="0">
            <a:spAutoFit/>
          </a:bodyPr>
          <a:lstStyle/>
          <a:p>
            <a:r>
              <a:rPr lang="en-US" sz="2800" dirty="0" smtClean="0"/>
              <a:t> Framework Of The Robot :</a:t>
            </a:r>
            <a:endParaRPr lang="en-US" sz="2800" dirty="0"/>
          </a:p>
        </p:txBody>
      </p:sp>
      <p:sp>
        <p:nvSpPr>
          <p:cNvPr id="7" name="TextBox 6"/>
          <p:cNvSpPr txBox="1"/>
          <p:nvPr/>
        </p:nvSpPr>
        <p:spPr>
          <a:xfrm>
            <a:off x="1574800" y="1446966"/>
            <a:ext cx="9690100" cy="815607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smtClean="0"/>
              <a:t>Three independent continuum modules to are connected to each other to form one complete structure.</a:t>
            </a:r>
          </a:p>
          <a:p>
            <a:pPr marL="285750" indent="-285750" algn="just">
              <a:buFont typeface="Arial" panose="020B0604020202020204" pitchFamily="34" charset="0"/>
              <a:buChar char="•"/>
            </a:pPr>
            <a:r>
              <a:rPr lang="en-US" sz="2000" dirty="0" smtClean="0"/>
              <a:t>The outer body of the robot is made of transparent PET Sheets, where the structure is designed using </a:t>
            </a:r>
            <a:r>
              <a:rPr lang="en-US" sz="2000" i="1" dirty="0" err="1" smtClean="0"/>
              <a:t>yashimura</a:t>
            </a:r>
            <a:r>
              <a:rPr lang="en-US" sz="2000" i="1" dirty="0" smtClean="0"/>
              <a:t> origami </a:t>
            </a:r>
            <a:r>
              <a:rPr lang="en-US" sz="2000" dirty="0" smtClean="0"/>
              <a:t>crease pattern. The PET sheet is fixed between the PCB and the acrylic sheet which together makes one whole module. </a:t>
            </a:r>
          </a:p>
          <a:p>
            <a:pPr marL="285750" indent="-285750" algn="just">
              <a:buFont typeface="Arial" panose="020B0604020202020204" pitchFamily="34" charset="0"/>
              <a:buChar char="•"/>
            </a:pPr>
            <a:r>
              <a:rPr lang="en-US" sz="2000" dirty="0" smtClean="0"/>
              <a:t>Each module comprises of an </a:t>
            </a:r>
            <a:r>
              <a:rPr lang="en-US" sz="2000" dirty="0" err="1" smtClean="0"/>
              <a:t>Arduino</a:t>
            </a:r>
            <a:r>
              <a:rPr lang="en-US" sz="2000" dirty="0" smtClean="0"/>
              <a:t> NANO board as a main controller unit.</a:t>
            </a:r>
          </a:p>
          <a:p>
            <a:pPr marL="285750" indent="-285750" algn="just">
              <a:buFont typeface="Arial" panose="020B0604020202020204" pitchFamily="34" charset="0"/>
              <a:buChar char="•"/>
            </a:pPr>
            <a:r>
              <a:rPr lang="en-US" sz="2000" dirty="0" smtClean="0"/>
              <a:t>The data communication in between the modules is accomplished using I2C protocol; the head being the master and the mid and the tail being the slaves.</a:t>
            </a:r>
          </a:p>
          <a:p>
            <a:pPr marL="285750" indent="-285750" algn="just">
              <a:buFont typeface="Arial" panose="020B0604020202020204" pitchFamily="34" charset="0"/>
              <a:buChar char="•"/>
            </a:pPr>
            <a:r>
              <a:rPr lang="en-US" sz="2000" dirty="0" smtClean="0"/>
              <a:t>Each module has a servo motor with a long shaft mounted on the inner side of the PCB, the ends of the shaft are connected to the acrylic sheet with the help of nylon strings.</a:t>
            </a:r>
          </a:p>
          <a:p>
            <a:pPr marL="285750" indent="-285750" algn="just">
              <a:buFont typeface="Arial" panose="020B0604020202020204" pitchFamily="34" charset="0"/>
              <a:buChar char="•"/>
            </a:pPr>
            <a:r>
              <a:rPr lang="en-US" sz="2000" dirty="0" smtClean="0"/>
              <a:t>When the shaft has angular motion , the strings are pulled and released which in return generates the expansion and contraction of the module .</a:t>
            </a:r>
          </a:p>
          <a:p>
            <a:pPr marL="285750" indent="-285750" algn="just">
              <a:buFont typeface="Arial" panose="020B0604020202020204" pitchFamily="34" charset="0"/>
              <a:buChar char="•"/>
            </a:pPr>
            <a:r>
              <a:rPr lang="en-US" sz="2000" dirty="0" smtClean="0"/>
              <a:t>When all the three modules perform this motion at different timings, the overall result of the gait appears like a serpentine motion.</a:t>
            </a:r>
          </a:p>
          <a:p>
            <a:pPr marL="285750" indent="-285750"/>
            <a:r>
              <a:rPr lang="en-US" sz="2000" dirty="0" smtClean="0"/>
              <a:t> </a:t>
            </a:r>
          </a:p>
          <a:p>
            <a:r>
              <a:rPr lang="en-US" sz="2000" dirty="0"/>
              <a:t> </a:t>
            </a:r>
            <a:r>
              <a:rPr lang="en-US" sz="2000" dirty="0" smtClean="0"/>
              <a:t>         </a:t>
            </a:r>
          </a:p>
          <a:p>
            <a:endParaRPr lang="en-US" sz="2400" dirty="0" smtClean="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a:p>
          <a:p>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The aim is to fabricate </a:t>
            </a:r>
            <a:r>
              <a:rPr lang="en-US" sz="2000" dirty="0"/>
              <a:t>a low cost, compact, </a:t>
            </a:r>
            <a:r>
              <a:rPr lang="en-US" sz="2000" dirty="0" smtClean="0"/>
              <a:t>Bluetooth controlled </a:t>
            </a:r>
            <a:r>
              <a:rPr lang="en-US" sz="2000" dirty="0"/>
              <a:t>two-wheeled self-balancing robot with PID controller which can </a:t>
            </a:r>
            <a:r>
              <a:rPr lang="en-US" sz="2000" dirty="0" smtClean="0"/>
              <a:t>balance </a:t>
            </a:r>
            <a:r>
              <a:rPr lang="en-US" sz="2000" dirty="0"/>
              <a:t>itself with utmost precision and responsiveness; and using to robot to </a:t>
            </a:r>
            <a:r>
              <a:rPr lang="en-US" sz="2000" dirty="0" smtClean="0"/>
              <a:t>practically </a:t>
            </a:r>
            <a:r>
              <a:rPr lang="en-US" sz="2000" dirty="0"/>
              <a:t>analyze the responses and stability of the system for different control gain parameters</a:t>
            </a:r>
            <a:r>
              <a:rPr lang="en-US" sz="2000" dirty="0" smtClean="0"/>
              <a:t>.</a:t>
            </a:r>
            <a:endParaRPr lang="en-US" sz="2000" dirty="0"/>
          </a:p>
        </p:txBody>
      </p:sp>
    </p:spTree>
    <p:extLst>
      <p:ext uri="{BB962C8B-B14F-4D97-AF65-F5344CB8AC3E}">
        <p14:creationId xmlns="" xmlns:p14="http://schemas.microsoft.com/office/powerpoint/2010/main" val="564857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5" name="TextBox 4"/>
          <p:cNvSpPr txBox="1"/>
          <p:nvPr/>
        </p:nvSpPr>
        <p:spPr>
          <a:xfrm>
            <a:off x="812800" y="730758"/>
            <a:ext cx="8928100" cy="523220"/>
          </a:xfrm>
          <a:prstGeom prst="rect">
            <a:avLst/>
          </a:prstGeom>
          <a:noFill/>
        </p:spPr>
        <p:txBody>
          <a:bodyPr wrap="square" rtlCol="0">
            <a:spAutoFit/>
          </a:bodyPr>
          <a:lstStyle/>
          <a:p>
            <a:r>
              <a:rPr lang="en-US" sz="2800" dirty="0" smtClean="0"/>
              <a:t> </a:t>
            </a:r>
            <a:endParaRPr lang="en-US" sz="2800" dirty="0"/>
          </a:p>
        </p:txBody>
      </p:sp>
      <p:sp>
        <p:nvSpPr>
          <p:cNvPr id="7" name="TextBox 6"/>
          <p:cNvSpPr txBox="1"/>
          <p:nvPr/>
        </p:nvSpPr>
        <p:spPr>
          <a:xfrm>
            <a:off x="1574800" y="1446966"/>
            <a:ext cx="9690100"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smtClean="0"/>
              <a:t>The robot moves in a regular serpentine motion , unless it is obstructed by a hurdle.</a:t>
            </a:r>
          </a:p>
          <a:p>
            <a:pPr marL="285750" indent="-285750" algn="just">
              <a:buFont typeface="Arial" panose="020B0604020202020204" pitchFamily="34" charset="0"/>
              <a:buChar char="•"/>
            </a:pPr>
            <a:r>
              <a:rPr lang="en-US" sz="2000" dirty="0" smtClean="0"/>
              <a:t>The presence of a hurdle is detected by the IR sensors that are mounted on the face of the master module.</a:t>
            </a:r>
          </a:p>
          <a:p>
            <a:pPr marL="285750" indent="-285750" algn="just">
              <a:buFont typeface="Arial" panose="020B0604020202020204" pitchFamily="34" charset="0"/>
              <a:buChar char="•"/>
            </a:pPr>
            <a:r>
              <a:rPr lang="en-US" sz="2000" dirty="0" smtClean="0"/>
              <a:t>The obstacle, when detected, the master takes priority turn left and instructs slaves to the same. When obstacle is passed, resumes regular gait. If reaches dead end to the left, it takes turn to the right hand side and follows the same routine.</a:t>
            </a:r>
          </a:p>
          <a:p>
            <a:pPr marL="285750" indent="-285750" algn="just">
              <a:buFont typeface="Arial" panose="020B0604020202020204" pitchFamily="34" charset="0"/>
              <a:buChar char="•"/>
            </a:pPr>
            <a:r>
              <a:rPr lang="en-US" sz="2000" dirty="0" smtClean="0"/>
              <a:t>Entire robot is activated using a mobile </a:t>
            </a:r>
            <a:r>
              <a:rPr lang="en-US" sz="2000" dirty="0" err="1" smtClean="0"/>
              <a:t>bluetooth</a:t>
            </a:r>
            <a:r>
              <a:rPr lang="en-US" sz="2000" dirty="0" smtClean="0"/>
              <a:t> application. This application connects the mobile phone or laptop with the robot with the help of the </a:t>
            </a:r>
            <a:r>
              <a:rPr lang="en-US" sz="2000" dirty="0" err="1" smtClean="0"/>
              <a:t>bluetooth</a:t>
            </a:r>
            <a:r>
              <a:rPr lang="en-US" sz="2000" dirty="0" smtClean="0"/>
              <a:t> device mounted on the master module.</a:t>
            </a:r>
          </a:p>
          <a:p>
            <a:pPr marL="285750" indent="-285750" algn="just">
              <a:buFont typeface="Arial" panose="020B0604020202020204" pitchFamily="34" charset="0"/>
              <a:buChar char="•"/>
            </a:pPr>
            <a:r>
              <a:rPr lang="en-US" sz="2000" dirty="0" smtClean="0"/>
              <a:t>Along with activation and termination, left turn and right turn instructions also can be manually given to the robot with the help of this application.</a:t>
            </a:r>
          </a:p>
          <a:p>
            <a:endParaRPr lang="en-US" sz="2400" dirty="0" smtClean="0"/>
          </a:p>
          <a:p>
            <a:pPr marL="342900" indent="-342900"/>
            <a:endParaRPr lang="en-US" sz="2000" dirty="0" smtClean="0"/>
          </a:p>
        </p:txBody>
      </p:sp>
    </p:spTree>
    <p:extLst>
      <p:ext uri="{BB962C8B-B14F-4D97-AF65-F5344CB8AC3E}">
        <p14:creationId xmlns="" xmlns:p14="http://schemas.microsoft.com/office/powerpoint/2010/main" val="564857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8" name="TextBox 7"/>
          <p:cNvSpPr txBox="1"/>
          <p:nvPr/>
        </p:nvSpPr>
        <p:spPr>
          <a:xfrm>
            <a:off x="876300" y="674315"/>
            <a:ext cx="4914900" cy="954107"/>
          </a:xfrm>
          <a:prstGeom prst="rect">
            <a:avLst/>
          </a:prstGeom>
          <a:noFill/>
        </p:spPr>
        <p:txBody>
          <a:bodyPr wrap="square" rtlCol="0">
            <a:spAutoFit/>
          </a:bodyPr>
          <a:lstStyle/>
          <a:p>
            <a:r>
              <a:rPr lang="en-US" sz="2800" dirty="0" smtClean="0"/>
              <a:t>Flow Chart Of Project Conceptualization:</a:t>
            </a:r>
            <a:endParaRPr lang="en-US" sz="2800" dirty="0"/>
          </a:p>
        </p:txBody>
      </p:sp>
      <p:pic>
        <p:nvPicPr>
          <p:cNvPr id="1026" name="Picture 2"/>
          <p:cNvPicPr>
            <a:picLocks noChangeAspect="1" noChangeArrowheads="1"/>
          </p:cNvPicPr>
          <p:nvPr/>
        </p:nvPicPr>
        <p:blipFill>
          <a:blip r:embed="rId3" cstate="print"/>
          <a:srcRect/>
          <a:stretch>
            <a:fillRect/>
          </a:stretch>
        </p:blipFill>
        <p:spPr bwMode="auto">
          <a:xfrm>
            <a:off x="4289779" y="620889"/>
            <a:ext cx="5858932" cy="5768622"/>
          </a:xfrm>
          <a:prstGeom prst="rect">
            <a:avLst/>
          </a:prstGeom>
          <a:noFill/>
          <a:ln w="9525">
            <a:noFill/>
            <a:miter lim="800000"/>
            <a:headEnd/>
            <a:tailEnd/>
          </a:ln>
        </p:spPr>
      </p:pic>
    </p:spTree>
    <p:extLst>
      <p:ext uri="{BB962C8B-B14F-4D97-AF65-F5344CB8AC3E}">
        <p14:creationId xmlns="" xmlns:p14="http://schemas.microsoft.com/office/powerpoint/2010/main" val="854614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5" name="TextBox 4"/>
          <p:cNvSpPr txBox="1"/>
          <p:nvPr/>
        </p:nvSpPr>
        <p:spPr>
          <a:xfrm>
            <a:off x="615258" y="2319500"/>
            <a:ext cx="3166519" cy="707886"/>
          </a:xfrm>
          <a:prstGeom prst="rect">
            <a:avLst/>
          </a:prstGeom>
          <a:noFill/>
        </p:spPr>
        <p:txBody>
          <a:bodyPr wrap="square" rtlCol="0">
            <a:spAutoFit/>
          </a:bodyPr>
          <a:lstStyle/>
          <a:p>
            <a:pPr algn="ctr"/>
            <a:r>
              <a:rPr lang="en-US" sz="2000" dirty="0" smtClean="0"/>
              <a:t>Bluetooth controlled origami snake robot</a:t>
            </a:r>
            <a:endParaRPr lang="en-US" sz="2000" dirty="0"/>
          </a:p>
        </p:txBody>
      </p:sp>
      <p:pic>
        <p:nvPicPr>
          <p:cNvPr id="6146" name="Picture 2" descr="C:\Users\win\Desktop\abhaya resume\reportimages\750596c7-90bd-41be-9ab1-f3395355fce9.jpg"/>
          <p:cNvPicPr>
            <a:picLocks noChangeAspect="1" noChangeArrowheads="1"/>
          </p:cNvPicPr>
          <p:nvPr/>
        </p:nvPicPr>
        <p:blipFill>
          <a:blip r:embed="rId3" cstate="print"/>
          <a:srcRect/>
          <a:stretch>
            <a:fillRect/>
          </a:stretch>
        </p:blipFill>
        <p:spPr bwMode="auto">
          <a:xfrm>
            <a:off x="5012267" y="835377"/>
            <a:ext cx="4301067" cy="5249333"/>
          </a:xfrm>
          <a:prstGeom prst="rect">
            <a:avLst/>
          </a:prstGeom>
          <a:noFill/>
        </p:spPr>
      </p:pic>
    </p:spTree>
    <p:extLst>
      <p:ext uri="{BB962C8B-B14F-4D97-AF65-F5344CB8AC3E}">
        <p14:creationId xmlns="" xmlns:p14="http://schemas.microsoft.com/office/powerpoint/2010/main" val="1995615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C74D402-2874-43C8-B9EF-2785B58F4C30}"/>
              </a:ext>
            </a:extLst>
          </p:cNvPr>
          <p:cNvSpPr txBox="1"/>
          <p:nvPr/>
        </p:nvSpPr>
        <p:spPr>
          <a:xfrm>
            <a:off x="397566" y="291548"/>
            <a:ext cx="10257734" cy="307777"/>
          </a:xfrm>
          <a:prstGeom prst="rect">
            <a:avLst/>
          </a:prstGeom>
          <a:solidFill>
            <a:schemeClr val="tx1">
              <a:lumMod val="65000"/>
              <a:lumOff val="35000"/>
            </a:schemeClr>
          </a:solidFill>
        </p:spPr>
        <p:txBody>
          <a:bodyPr wrap="square" rtlCol="0">
            <a:spAutoFit/>
          </a:bodyPr>
          <a:lstStyle/>
          <a:p>
            <a:endParaRPr lang="en-IN" sz="1400" dirty="0"/>
          </a:p>
        </p:txBody>
      </p:sp>
      <p:sp>
        <p:nvSpPr>
          <p:cNvPr id="6" name="TextBox 5">
            <a:extLst>
              <a:ext uri="{FF2B5EF4-FFF2-40B4-BE49-F238E27FC236}">
                <a16:creationId xmlns:a16="http://schemas.microsoft.com/office/drawing/2014/main" xmlns="" id="{EB063548-D4BB-4300-AE57-AC01CFFD7F97}"/>
              </a:ext>
            </a:extLst>
          </p:cNvPr>
          <p:cNvSpPr txBox="1"/>
          <p:nvPr/>
        </p:nvSpPr>
        <p:spPr>
          <a:xfrm>
            <a:off x="397566" y="6458730"/>
            <a:ext cx="11396868" cy="165908"/>
          </a:xfrm>
          <a:prstGeom prst="rect">
            <a:avLst/>
          </a:prstGeom>
          <a:solidFill>
            <a:schemeClr val="tx1">
              <a:lumMod val="75000"/>
              <a:lumOff val="25000"/>
            </a:schemeClr>
          </a:solidFill>
        </p:spPr>
        <p:txBody>
          <a:bodyPr wrap="square" rtlCol="0">
            <a:spAutoFit/>
          </a:bodyPr>
          <a:lstStyle/>
          <a:p>
            <a:endParaRPr lang="en-IN" sz="800" dirty="0"/>
          </a:p>
        </p:txBody>
      </p:sp>
      <p:pic>
        <p:nvPicPr>
          <p:cNvPr id="3" name="Picture 2"/>
          <p:cNvPicPr>
            <a:picLocks noChangeAspect="1"/>
          </p:cNvPicPr>
          <p:nvPr/>
        </p:nvPicPr>
        <p:blipFill>
          <a:blip r:embed="rId2" cstate="print"/>
          <a:stretch>
            <a:fillRect/>
          </a:stretch>
        </p:blipFill>
        <p:spPr>
          <a:xfrm>
            <a:off x="10744200" y="21475"/>
            <a:ext cx="1050234" cy="1007225"/>
          </a:xfrm>
          <a:prstGeom prst="rect">
            <a:avLst/>
          </a:prstGeom>
        </p:spPr>
      </p:pic>
      <p:sp>
        <p:nvSpPr>
          <p:cNvPr id="2" name="TextBox 1"/>
          <p:cNvSpPr txBox="1"/>
          <p:nvPr/>
        </p:nvSpPr>
        <p:spPr>
          <a:xfrm>
            <a:off x="774700" y="749300"/>
            <a:ext cx="10490200" cy="523220"/>
          </a:xfrm>
          <a:prstGeom prst="rect">
            <a:avLst/>
          </a:prstGeom>
          <a:noFill/>
        </p:spPr>
        <p:txBody>
          <a:bodyPr wrap="square" rtlCol="0">
            <a:spAutoFit/>
          </a:bodyPr>
          <a:lstStyle/>
          <a:p>
            <a:r>
              <a:rPr lang="en-US" sz="2800" dirty="0" smtClean="0"/>
              <a:t>Hardware Components And  Other Materials Used:</a:t>
            </a:r>
          </a:p>
        </p:txBody>
      </p:sp>
      <p:sp>
        <p:nvSpPr>
          <p:cNvPr id="5" name="TextBox 4"/>
          <p:cNvSpPr txBox="1"/>
          <p:nvPr/>
        </p:nvSpPr>
        <p:spPr>
          <a:xfrm>
            <a:off x="2971800" y="1422495"/>
            <a:ext cx="6832600" cy="5016758"/>
          </a:xfrm>
          <a:prstGeom prst="rect">
            <a:avLst/>
          </a:prstGeom>
          <a:noFill/>
        </p:spPr>
        <p:txBody>
          <a:bodyPr wrap="square" rtlCol="0">
            <a:spAutoFit/>
          </a:bodyPr>
          <a:lstStyle/>
          <a:p>
            <a:pPr marL="457200" indent="-457200">
              <a:lnSpc>
                <a:spcPct val="150000"/>
              </a:lnSpc>
              <a:buAutoNum type="arabicPeriod"/>
            </a:pPr>
            <a:r>
              <a:rPr lang="en-US" sz="2000" dirty="0" err="1" smtClean="0"/>
              <a:t>Arduino</a:t>
            </a:r>
            <a:r>
              <a:rPr lang="en-US" sz="2000" dirty="0" smtClean="0"/>
              <a:t> NANO</a:t>
            </a:r>
          </a:p>
          <a:p>
            <a:pPr marL="457200" indent="-457200">
              <a:lnSpc>
                <a:spcPct val="150000"/>
              </a:lnSpc>
              <a:buFontTx/>
              <a:buAutoNum type="arabicPeriod"/>
            </a:pPr>
            <a:r>
              <a:rPr lang="en-US" sz="2000" dirty="0" smtClean="0"/>
              <a:t>Servo Motor (MG996R)</a:t>
            </a:r>
            <a:endParaRPr lang="en-US" sz="2000" dirty="0"/>
          </a:p>
          <a:p>
            <a:pPr marL="457200" indent="-457200">
              <a:lnSpc>
                <a:spcPct val="150000"/>
              </a:lnSpc>
              <a:buFontTx/>
              <a:buAutoNum type="arabicPeriod"/>
            </a:pPr>
            <a:r>
              <a:rPr lang="en-US" sz="2000" dirty="0" smtClean="0"/>
              <a:t>IR Sensor </a:t>
            </a:r>
            <a:r>
              <a:rPr lang="en-US" sz="2000" dirty="0"/>
              <a:t>(MPU6050)</a:t>
            </a:r>
          </a:p>
          <a:p>
            <a:pPr marL="457200" indent="-457200">
              <a:lnSpc>
                <a:spcPct val="150000"/>
              </a:lnSpc>
              <a:buFontTx/>
              <a:buAutoNum type="arabicPeriod"/>
            </a:pPr>
            <a:r>
              <a:rPr lang="en-US" sz="2000" dirty="0" smtClean="0"/>
              <a:t>Bluetooth </a:t>
            </a:r>
            <a:r>
              <a:rPr lang="en-US" sz="2000" dirty="0"/>
              <a:t>device (HC05)</a:t>
            </a:r>
          </a:p>
          <a:p>
            <a:pPr marL="457200" indent="-457200">
              <a:lnSpc>
                <a:spcPct val="150000"/>
              </a:lnSpc>
              <a:buFontTx/>
              <a:buAutoNum type="arabicPeriod"/>
            </a:pPr>
            <a:r>
              <a:rPr lang="en-US" sz="2000" dirty="0" smtClean="0"/>
              <a:t>PET Sheets </a:t>
            </a:r>
          </a:p>
          <a:p>
            <a:pPr marL="457200" indent="-457200">
              <a:lnSpc>
                <a:spcPct val="150000"/>
              </a:lnSpc>
              <a:buFontTx/>
              <a:buAutoNum type="arabicPeriod"/>
            </a:pPr>
            <a:r>
              <a:rPr lang="en-US" sz="2000" dirty="0" smtClean="0"/>
              <a:t>Voltage Regulator IC (7805)</a:t>
            </a:r>
          </a:p>
          <a:p>
            <a:pPr marL="457200" indent="-457200">
              <a:lnSpc>
                <a:spcPct val="150000"/>
              </a:lnSpc>
              <a:buFontTx/>
              <a:buAutoNum type="arabicPeriod"/>
            </a:pPr>
            <a:r>
              <a:rPr lang="en-US" sz="2000" dirty="0" smtClean="0"/>
              <a:t>Lithium Ion </a:t>
            </a:r>
            <a:r>
              <a:rPr lang="en-US" sz="2000" dirty="0"/>
              <a:t>battery</a:t>
            </a:r>
          </a:p>
          <a:p>
            <a:pPr marL="457200" indent="-457200">
              <a:lnSpc>
                <a:spcPct val="150000"/>
              </a:lnSpc>
              <a:buFontTx/>
              <a:buAutoNum type="arabicPeriod"/>
            </a:pPr>
            <a:r>
              <a:rPr lang="en-US" sz="2000" dirty="0" smtClean="0"/>
              <a:t>Master Slave PCB </a:t>
            </a:r>
          </a:p>
          <a:p>
            <a:pPr marL="457200" indent="-457200">
              <a:lnSpc>
                <a:spcPct val="150000"/>
              </a:lnSpc>
              <a:buFontTx/>
              <a:buAutoNum type="arabicPeriod"/>
            </a:pPr>
            <a:r>
              <a:rPr lang="en-US" sz="2000" dirty="0" smtClean="0"/>
              <a:t>Nylon strings</a:t>
            </a:r>
          </a:p>
          <a:p>
            <a:pPr marL="457200" indent="-457200">
              <a:lnSpc>
                <a:spcPct val="150000"/>
              </a:lnSpc>
              <a:buFontTx/>
              <a:buAutoNum type="arabicPeriod"/>
            </a:pPr>
            <a:r>
              <a:rPr lang="en-US" sz="2000" dirty="0" smtClean="0"/>
              <a:t>Acrylic Sheets</a:t>
            </a:r>
            <a:endParaRPr lang="en-US" sz="2000" dirty="0"/>
          </a:p>
          <a:p>
            <a:endParaRPr lang="en-US" sz="2000" dirty="0"/>
          </a:p>
        </p:txBody>
      </p:sp>
    </p:spTree>
    <p:extLst>
      <p:ext uri="{BB962C8B-B14F-4D97-AF65-F5344CB8AC3E}">
        <p14:creationId xmlns="" xmlns:p14="http://schemas.microsoft.com/office/powerpoint/2010/main" val="2178854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2699</TotalTime>
  <Words>3156</Words>
  <Application>Microsoft Office PowerPoint</Application>
  <PresentationFormat>Custom</PresentationFormat>
  <Paragraphs>161</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Sharele</dc:creator>
  <cp:lastModifiedBy>win</cp:lastModifiedBy>
  <cp:revision>177</cp:revision>
  <dcterms:created xsi:type="dcterms:W3CDTF">2018-02-25T16:35:33Z</dcterms:created>
  <dcterms:modified xsi:type="dcterms:W3CDTF">2019-07-08T01:47:01Z</dcterms:modified>
</cp:coreProperties>
</file>